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351" r:id="rId3"/>
    <p:sldId id="353" r:id="rId5"/>
    <p:sldId id="355" r:id="rId6"/>
    <p:sldId id="277" r:id="rId7"/>
    <p:sldId id="300" r:id="rId8"/>
    <p:sldId id="304" r:id="rId9"/>
    <p:sldId id="278" r:id="rId10"/>
    <p:sldId id="280" r:id="rId11"/>
    <p:sldId id="305" r:id="rId12"/>
    <p:sldId id="282" r:id="rId13"/>
    <p:sldId id="281" r:id="rId14"/>
    <p:sldId id="318" r:id="rId15"/>
    <p:sldId id="301" r:id="rId16"/>
    <p:sldId id="356" r:id="rId17"/>
    <p:sldId id="307" r:id="rId18"/>
    <p:sldId id="287" r:id="rId19"/>
    <p:sldId id="286" r:id="rId20"/>
    <p:sldId id="319" r:id="rId21"/>
    <p:sldId id="320" r:id="rId22"/>
    <p:sldId id="321" r:id="rId23"/>
  </p:sldIdLst>
  <p:sldSz cx="12192000" cy="6858000"/>
  <p:notesSz cx="6858000" cy="9144000"/>
  <p:custDataLst>
    <p:tags r:id="rId29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思源黑体 CN Medium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思源黑体 CN Medium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思源黑体 CN Medium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思源黑体 CN Medium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思源黑体 CN Medium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思源黑体 CN Medium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思源黑体 CN Medium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思源黑体 CN Medium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思源黑体 CN Medium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2" userDrawn="1">
          <p15:clr>
            <a:srgbClr val="A4A3A4"/>
          </p15:clr>
        </p15:guide>
        <p15:guide id="2" pos="2592" userDrawn="1">
          <p15:clr>
            <a:srgbClr val="A4A3A4"/>
          </p15:clr>
        </p15:guide>
        <p15:guide id="3" pos="5791" userDrawn="1">
          <p15:clr>
            <a:srgbClr val="A4A3A4"/>
          </p15:clr>
        </p15:guide>
        <p15:guide id="4" orient="horz" pos="14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12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2"/>
    <p:restoredTop sz="94270"/>
  </p:normalViewPr>
  <p:slideViewPr>
    <p:cSldViewPr snapToGrid="0" showGuides="1">
      <p:cViewPr>
        <p:scale>
          <a:sx n="33" d="100"/>
          <a:sy n="33" d="100"/>
        </p:scale>
        <p:origin x="2107" y="715"/>
      </p:cViewPr>
      <p:guideLst>
        <p:guide orient="horz" pos="1942"/>
        <p:guide pos="2592"/>
        <p:guide pos="5791"/>
        <p:guide orient="horz" pos="1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A3CB4D47-1F7E-4978-A73F-643B06BB934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C87F57D7-E280-4FFF-AC2D-E2C156CAB251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72C11328-E932-4978-B593-20E89200561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 idx="6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 idx="7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F2E81C92-FB04-4531-AA7B-867E9634CAD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0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8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0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8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8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2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340799" y="397007"/>
            <a:ext cx="11524493" cy="6184029"/>
            <a:chOff x="1768526" y="702508"/>
            <a:chExt cx="8737405" cy="4248000"/>
          </a:xfrm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grpSpPr>
        <p:grpSp>
          <p:nvGrpSpPr>
            <p:cNvPr id="12" name="组合 11"/>
            <p:cNvGrpSpPr/>
            <p:nvPr/>
          </p:nvGrpSpPr>
          <p:grpSpPr>
            <a:xfrm>
              <a:off x="1768526" y="702508"/>
              <a:ext cx="8737405" cy="4248000"/>
              <a:chOff x="1821013" y="2173292"/>
              <a:chExt cx="8737405" cy="4248000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1821013" y="2173292"/>
                <a:ext cx="8737405" cy="4248000"/>
              </a:xfrm>
              <a:prstGeom prst="roundRect">
                <a:avLst>
                  <a:gd name="adj" fmla="val 1260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2099256" y="2349258"/>
                <a:ext cx="8200087" cy="3924918"/>
              </a:xfrm>
              <a:prstGeom prst="roundRect">
                <a:avLst>
                  <a:gd name="adj" fmla="val 126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14" name="矩形: 圆角 13"/>
            <p:cNvSpPr/>
            <p:nvPr/>
          </p:nvSpPr>
          <p:spPr>
            <a:xfrm>
              <a:off x="1932766" y="804819"/>
              <a:ext cx="8427220" cy="4033634"/>
            </a:xfrm>
            <a:prstGeom prst="roundRect">
              <a:avLst>
                <a:gd name="adj" fmla="val 126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auto"/>
            <a:fld id="{805D1E06-D4BD-4476-A2D6-4FEA3724BBA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auto"/>
            <a:fld id="{82AB8E27-EE3F-418D-96B8-632D11F896B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4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组员职责：在组长的带领指挥下对事故进行救援抢救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6147" name="文本框 2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先在地面上将具有长的垫板焊在钢轨或方轨的底部，然后在吊装到承轨梁的地脚螺栓上固定。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6148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633" y="635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3514725" y="980440"/>
            <a:ext cx="5162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/>
            <a:r>
              <a:rPr lang="zh-CN" altLang="en-US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喜</a:t>
            </a:r>
            <a:r>
              <a:rPr lang="en-US" altLang="zh-CN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/</a:t>
            </a:r>
            <a:r>
              <a:rPr lang="zh-CN" altLang="en-US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迎</a:t>
            </a:r>
            <a:r>
              <a:rPr lang="en-US" altLang="zh-CN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/</a:t>
            </a:r>
            <a:r>
              <a:rPr lang="zh-CN" altLang="en-US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中</a:t>
            </a:r>
            <a:r>
              <a:rPr lang="en-US" altLang="zh-CN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/</a:t>
            </a:r>
            <a:r>
              <a:rPr lang="zh-CN" altLang="en-US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秋</a:t>
            </a:r>
            <a:r>
              <a:rPr lang="en-US" altLang="zh-CN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/</a:t>
            </a:r>
            <a:r>
              <a:rPr lang="zh-CN" altLang="en-US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庆</a:t>
            </a:r>
            <a:r>
              <a:rPr lang="en-US" altLang="zh-CN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/</a:t>
            </a:r>
            <a:r>
              <a:rPr lang="zh-CN" altLang="en-US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祝</a:t>
            </a:r>
            <a:r>
              <a:rPr lang="en-US" altLang="zh-CN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/</a:t>
            </a:r>
            <a:r>
              <a:rPr lang="zh-CN" altLang="en-US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同</a:t>
            </a:r>
            <a:r>
              <a:rPr lang="en-US" altLang="zh-CN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/</a:t>
            </a:r>
            <a:r>
              <a:rPr lang="zh-CN" altLang="en-US" sz="2400" b="1">
                <a:solidFill>
                  <a:srgbClr val="262626"/>
                </a:solidFill>
                <a:latin typeface="思源黑体 CN Bold" charset="-122"/>
                <a:ea typeface="思源黑体 CN Bold"/>
                <a:sym typeface="思源黑体 CN Medium"/>
              </a:rPr>
              <a:t>庆</a:t>
            </a:r>
            <a:endParaRPr lang="zh-CN" altLang="en-US" sz="2400" b="1">
              <a:solidFill>
                <a:srgbClr val="262626"/>
              </a:solidFill>
              <a:latin typeface="思源黑体 CN Bold" charset="-122"/>
              <a:ea typeface="思源黑体 CN Bold"/>
              <a:sym typeface="思源黑体 CN Medium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20900" y="1603375"/>
            <a:ext cx="7950200" cy="3308350"/>
            <a:chOff x="2744741" y="3059837"/>
            <a:chExt cx="6679780" cy="5291139"/>
          </a:xfrm>
        </p:grpSpPr>
        <p:sp>
          <p:nvSpPr>
            <p:cNvPr id="16" name="文本框 15"/>
            <p:cNvSpPr txBox="1"/>
            <p:nvPr/>
          </p:nvSpPr>
          <p:spPr>
            <a:xfrm>
              <a:off x="2744741" y="3314899"/>
              <a:ext cx="6679780" cy="1917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7200" b="1" strike="noStrike" kern="800" spc="-50" noProof="1">
                  <a:ln w="282575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思源黑体 CN Bold" charset="-122"/>
                  <a:ea typeface="思源黑体 CN Bold"/>
                  <a:cs typeface="+mn-ea"/>
                  <a:sym typeface="+mn-lt"/>
                </a:rPr>
                <a:t>国庆假期安全教育</a:t>
              </a:r>
              <a:endParaRPr lang="zh-CN" altLang="en-US" sz="7200" b="1" strike="noStrike" kern="800" spc="-50" noProof="1">
                <a:ln w="282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Bold" charset="-122"/>
                <a:ea typeface="思源黑体 CN Bold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44741" y="3059837"/>
              <a:ext cx="6656585" cy="529113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auto"/>
              <a:r>
                <a:rPr lang="zh-CN" altLang="en-US" sz="7200" b="1" strike="noStrike" kern="800" spc="-70" noProof="1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C000"/>
                  </a:solidFill>
                  <a:latin typeface="思源黑体 CN Bold" charset="-122"/>
                  <a:ea typeface="思源黑体 CN Bold"/>
                  <a:cs typeface="+mn-ea"/>
                  <a:sym typeface="+mn-lt"/>
                </a:rPr>
                <a:t>黄山中学</a:t>
              </a:r>
              <a:endParaRPr lang="zh-CN" altLang="en-US" sz="7200" b="1" strike="noStrike" kern="800" spc="-70" noProof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思源黑体 CN Bold" charset="-122"/>
                <a:ea typeface="思源黑体 CN Bold"/>
                <a:cs typeface="+mn-ea"/>
                <a:sym typeface="+mn-lt"/>
              </a:endParaRPr>
            </a:p>
            <a:p>
              <a:pPr algn="ctr" fontAlgn="auto"/>
              <a:r>
                <a:rPr lang="zh-CN" altLang="en-US" sz="7200" b="1" strike="noStrike" kern="800" spc="-70" noProof="1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C000"/>
                  </a:solidFill>
                  <a:latin typeface="思源黑体 CN Bold" charset="-122"/>
                  <a:ea typeface="思源黑体 CN Bold"/>
                  <a:cs typeface="+mn-ea"/>
                  <a:sym typeface="+mn-lt"/>
                </a:rPr>
                <a:t>中秋</a:t>
              </a:r>
              <a:r>
                <a:rPr lang="zh-CN" altLang="en-US" sz="7200" b="1" strike="noStrike" kern="800" spc="-70" noProof="1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B0F0"/>
                  </a:solidFill>
                  <a:latin typeface="思源黑体 CN Bold" charset="-122"/>
                  <a:ea typeface="思源黑体 CN Bold"/>
                  <a:cs typeface="+mn-ea"/>
                  <a:sym typeface="+mn-lt"/>
                </a:rPr>
                <a:t>、国庆</a:t>
              </a:r>
              <a:r>
                <a:rPr lang="zh-CN" altLang="en-US" sz="7200" b="1" strike="noStrike" kern="800" spc="-70" noProof="1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D94069"/>
                  </a:solidFill>
                  <a:latin typeface="思源黑体 CN Bold" charset="-122"/>
                  <a:ea typeface="思源黑体 CN Bold"/>
                  <a:cs typeface="+mn-ea"/>
                  <a:sym typeface="+mn-lt"/>
                </a:rPr>
                <a:t>假期</a:t>
              </a:r>
              <a:endParaRPr lang="zh-CN" altLang="en-US" sz="7200" b="1" strike="noStrike" kern="800" spc="-70" noProof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D94069"/>
                </a:solidFill>
                <a:latin typeface="思源黑体 CN Bold" charset="-122"/>
                <a:ea typeface="思源黑体 CN Bold"/>
                <a:cs typeface="+mn-ea"/>
                <a:sym typeface="+mn-lt"/>
              </a:endParaRPr>
            </a:p>
            <a:p>
              <a:pPr algn="ctr" fontAlgn="auto"/>
              <a:r>
                <a:rPr lang="zh-CN" altLang="en-US" sz="7200" b="1" strike="noStrike" kern="800" spc="-70" noProof="1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C000"/>
                  </a:solidFill>
                  <a:latin typeface="思源黑体 CN Bold" charset="-122"/>
                  <a:ea typeface="思源黑体 CN Bold"/>
                  <a:cs typeface="+mn-ea"/>
                  <a:sym typeface="+mn-lt"/>
                </a:rPr>
                <a:t>安全</a:t>
              </a:r>
              <a:r>
                <a:rPr lang="zh-CN" altLang="en-US" sz="7200" b="1" strike="noStrike" kern="800" spc="-70" noProof="1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6600"/>
                  </a:solidFill>
                  <a:latin typeface="思源黑体 CN Bold" charset="-122"/>
                  <a:ea typeface="思源黑体 CN Bold"/>
                  <a:cs typeface="+mn-ea"/>
                  <a:sym typeface="+mn-lt"/>
                </a:rPr>
                <a:t>教育</a:t>
              </a:r>
              <a:endParaRPr lang="zh-CN" altLang="en-US" sz="7200" b="1" strike="noStrike" kern="800" spc="-70" noProof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6600"/>
                </a:solidFill>
                <a:latin typeface="思源黑体 CN Bold" charset="-122"/>
                <a:ea typeface="思源黑体 CN Bold"/>
                <a:cs typeface="+mn-ea"/>
                <a:sym typeface="+mn-lt"/>
              </a:endParaRPr>
            </a:p>
          </p:txBody>
        </p:sp>
      </p:grpSp>
      <p:pic>
        <p:nvPicPr>
          <p:cNvPr id="6151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7" y="2954338"/>
            <a:ext cx="4097337" cy="546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650" y="2954338"/>
            <a:ext cx="4821238" cy="361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330450" y="4911725"/>
            <a:ext cx="7747000" cy="3873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 fontAlgn="auto"/>
            <a:r>
              <a:rPr lang="en-US" altLang="zh-CN" sz="2800" strike="noStrike" noProof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阿里巴巴普惠体 B" charset="-122"/>
                <a:ea typeface="阿里巴巴普惠体 B" charset="-122"/>
                <a:cs typeface="有爱魔兽圆体 CN Medium" charset="-122"/>
              </a:rPr>
              <a:t>—</a:t>
            </a:r>
            <a:r>
              <a:rPr lang="en-US" sz="2800" strike="noStrike" noProof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阿里巴巴普惠体 B" charset="-122"/>
                <a:ea typeface="阿里巴巴普惠体 B" charset="-122"/>
                <a:cs typeface="有爱魔兽圆体 CN Medium" charset="-122"/>
              </a:rPr>
              <a:t>2023</a:t>
            </a:r>
            <a:r>
              <a:rPr lang="zh-CN" altLang="en-US" sz="2800" strike="noStrike" noProof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阿里巴巴普惠体 B" charset="-122"/>
                <a:ea typeface="阿里巴巴普惠体 B" charset="-122"/>
                <a:cs typeface="有爱魔兽圆体 CN Medium" charset="-122"/>
              </a:rPr>
              <a:t>年中秋、国庆节放假安全教育主题班会</a:t>
            </a:r>
            <a:r>
              <a:rPr lang="en-US" altLang="zh-CN" sz="2800" strike="noStrike" noProof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阿里巴巴普惠体 B" charset="-122"/>
                <a:ea typeface="阿里巴巴普惠体 B" charset="-122"/>
                <a:cs typeface="有爱魔兽圆体 CN Medium" charset="-122"/>
              </a:rPr>
              <a:t>—</a:t>
            </a:r>
            <a:endParaRPr lang="en-US" altLang="zh-CN" sz="2800" strike="noStrike" noProof="1">
              <a:ln>
                <a:noFill/>
              </a:ln>
              <a:solidFill>
                <a:schemeClr val="tx1"/>
              </a:solidFill>
              <a:effectLst/>
              <a:uFillTx/>
              <a:latin typeface="阿里巴巴普惠体 B" charset="-122"/>
              <a:ea typeface="阿里巴巴普惠体 B" charset="-122"/>
              <a:cs typeface="有爱魔兽圆体 CN Medium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3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4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7.10.3.6</a:t>
            </a:r>
            <a:r>
              <a:rPr lang="zh-CN" altLang="en-US" sz="200">
                <a:latin typeface="思源黑体 CN Medium"/>
                <a:cs typeface="思源黑体 CN Medium" charset="0"/>
              </a:rPr>
              <a:t>各种防护设施应分类堆放。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28674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立柱的总风压：</a:t>
            </a:r>
            <a:r>
              <a:rPr lang="en-US" altLang="zh-CN" sz="200">
                <a:latin typeface="思源黑体 CN Medium"/>
              </a:rPr>
              <a:t>W2=0.8×13×0.9×0.078×2=1.46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28675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5114925" y="3378200"/>
            <a:ext cx="5087938" cy="2089150"/>
            <a:chOff x="5115041" y="3377933"/>
            <a:chExt cx="5088300" cy="2089040"/>
          </a:xfrm>
        </p:grpSpPr>
        <p:sp>
          <p:nvSpPr>
            <p:cNvPr id="10" name="矩形 9"/>
            <p:cNvSpPr/>
            <p:nvPr/>
          </p:nvSpPr>
          <p:spPr>
            <a:xfrm>
              <a:off x="5115041" y="3377933"/>
              <a:ext cx="5088300" cy="2053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4" name="矩形 13"/>
            <p:cNvSpPr/>
            <p:nvPr/>
          </p:nvSpPr>
          <p:spPr>
            <a:xfrm rot="21315304">
              <a:off x="5115041" y="3413921"/>
              <a:ext cx="5088300" cy="2053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4" name="矩形 3"/>
          <p:cNvSpPr/>
          <p:nvPr/>
        </p:nvSpPr>
        <p:spPr>
          <a:xfrm>
            <a:off x="5599113" y="3608388"/>
            <a:ext cx="4119562" cy="163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14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不玩易燃易爆、锋利、高温、有毒或其他对孩子有危害的物品、玩具及药品等，不让孩子接触玩耍。不随意把东西放进口、耳、鼻中，不随意把东西往头和脖子上套。</a:t>
            </a:r>
            <a:endParaRPr lang="zh-CN" altLang="en-US" sz="1400">
              <a:solidFill>
                <a:srgbClr val="000000"/>
              </a:solidFill>
              <a:latin typeface="阿里巴巴普惠体 B" charset="-122"/>
              <a:ea typeface="阿里巴巴普惠体 B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5114925" y="2566988"/>
            <a:ext cx="3230563" cy="5032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rPr>
              <a:t>不玩危险品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  <a:sym typeface="思源黑体 CN Regular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274888"/>
            <a:ext cx="3398838" cy="3398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2" name="文本框 15"/>
          <p:cNvSpPr txBox="1"/>
          <p:nvPr/>
        </p:nvSpPr>
        <p:spPr>
          <a:xfrm>
            <a:off x="1244600" y="665163"/>
            <a:ext cx="3535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中秋、国庆假期安全须知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3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a</a:t>
            </a:r>
            <a:r>
              <a:rPr lang="zh-CN" altLang="en-US" sz="200">
                <a:latin typeface="思源黑体 CN Medium"/>
                <a:cs typeface="思源黑体 CN Medium" charset="0"/>
              </a:rPr>
              <a:t>、采用专门设计的立式板块转运架，该运输方式是板块在两侧斜靠在转运架靠背上，板块底部有限位装置，防止滑动，板块底部以及板块与板块间均有柔性物质相隔离，以防止相互碰撞、磨损而影响板块的质量与精确度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30722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对建设过程中存在的水土流失隐患，提出相关建议，并以监测简报的形式反馈给业主、施工单位及当地水行政主管部门。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3072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15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1300163" y="2138363"/>
            <a:ext cx="5073650" cy="503237"/>
            <a:chOff x="1383918" y="1985510"/>
            <a:chExt cx="5072300" cy="504000"/>
          </a:xfrm>
        </p:grpSpPr>
        <p:sp>
          <p:nvSpPr>
            <p:cNvPr id="18" name="矩形: 圆角 17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05</a:t>
              </a:r>
              <a:endParaRPr lang="en-US" altLang="zh-CN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防溺水篇</a:t>
              </a:r>
              <a:r>
                <a:rPr lang="en-US" altLang="zh-CN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--</a:t>
              </a:r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珍爱生命 拒绝野游</a:t>
              </a:r>
              <a:endPara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2063750" y="3048000"/>
            <a:ext cx="6026150" cy="1708150"/>
            <a:chOff x="2479929" y="3145831"/>
            <a:chExt cx="5611124" cy="1098606"/>
          </a:xfrm>
        </p:grpSpPr>
        <p:sp>
          <p:nvSpPr>
            <p:cNvPr id="22" name="矩形: 圆角 21"/>
            <p:cNvSpPr/>
            <p:nvPr/>
          </p:nvSpPr>
          <p:spPr>
            <a:xfrm>
              <a:off x="2479929" y="3264356"/>
              <a:ext cx="2050298" cy="36865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防溺水“六不”</a:t>
              </a:r>
              <a:endParaRPr lang="zh-CN" altLang="en-US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30730" name="文本框 22"/>
            <p:cNvSpPr txBox="1"/>
            <p:nvPr/>
          </p:nvSpPr>
          <p:spPr>
            <a:xfrm>
              <a:off x="4669269" y="3145831"/>
              <a:ext cx="3421784" cy="10986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阿里巴巴普惠体 B" charset="-122"/>
                  <a:ea typeface="阿里巴巴普惠体 B" charset="-122"/>
                </a:rPr>
                <a:t>不私自下水游泳，不擅自与他人结伴游泳，不在无家长或教师带领的情况下游泳。不到无安全设施、无救援人员的水域游泳，不到不熟悉的水域游泳。不熟悉水性的学生不擅自下水施救</a:t>
              </a:r>
              <a:endParaRPr lang="zh-CN" altLang="en-US" sz="1400"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2479675" y="5176838"/>
            <a:ext cx="2051050" cy="5032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rPr>
              <a:t>远离危险区域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  <a:sym typeface="思源黑体 CN Regular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488" y="3035300"/>
            <a:ext cx="2936875" cy="293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3" name="文本框 26"/>
          <p:cNvSpPr txBox="1"/>
          <p:nvPr/>
        </p:nvSpPr>
        <p:spPr>
          <a:xfrm>
            <a:off x="1244600" y="665163"/>
            <a:ext cx="3535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中秋、国庆假期安全须知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3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检查时要确认量检具的精确度。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32770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b</a:t>
            </a:r>
            <a:r>
              <a:rPr lang="zh-CN" altLang="en-US" sz="200">
                <a:latin typeface="思源黑体 CN Medium"/>
                <a:cs typeface="思源黑体 CN Medium" charset="0"/>
              </a:rPr>
              <a:t>、大横杆至少应长于两跨，并要用扣件与各立杆联结紧固，大横杆接头应设于立杆附近，相邻两大横杆的对接接头应错开。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32771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3559175" y="1584325"/>
            <a:ext cx="5073650" cy="503238"/>
            <a:chOff x="1383918" y="1985510"/>
            <a:chExt cx="5072300" cy="504000"/>
          </a:xfrm>
        </p:grpSpPr>
        <p:sp>
          <p:nvSpPr>
            <p:cNvPr id="10" name="矩形: 圆角 9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06</a:t>
              </a:r>
              <a:endParaRPr lang="en-US" altLang="zh-CN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饮食篇</a:t>
              </a:r>
              <a:r>
                <a:rPr lang="en-US" altLang="zh-CN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—</a:t>
              </a:r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饮食规律 注意卫生</a:t>
              </a:r>
              <a:endPara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: 圆角 10"/>
          <p:cNvSpPr/>
          <p:nvPr/>
        </p:nvSpPr>
        <p:spPr>
          <a:xfrm>
            <a:off x="1524000" y="2746375"/>
            <a:ext cx="1974850" cy="5762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</a:rPr>
              <a:t>“六不”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06463" y="3409950"/>
            <a:ext cx="3209925" cy="2422525"/>
            <a:chOff x="906548" y="3057662"/>
            <a:chExt cx="3209281" cy="2422584"/>
          </a:xfrm>
        </p:grpSpPr>
        <p:sp>
          <p:nvSpPr>
            <p:cNvPr id="27" name="任意多边形: 形状 26"/>
            <p:cNvSpPr/>
            <p:nvPr/>
          </p:nvSpPr>
          <p:spPr>
            <a:xfrm>
              <a:off x="906548" y="3057662"/>
              <a:ext cx="3209281" cy="2422584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2779" name="文本框 27"/>
            <p:cNvSpPr txBox="1"/>
            <p:nvPr/>
          </p:nvSpPr>
          <p:spPr>
            <a:xfrm>
              <a:off x="1038256" y="3380567"/>
              <a:ext cx="2945865" cy="1568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不喝野外生水，不吃腐败变质食物，不吃未烧熟煮透的食物，不吃野外不熟悉的食物，防止病从口入、食物中毒。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29" name="矩形: 圆角 10"/>
          <p:cNvSpPr/>
          <p:nvPr/>
        </p:nvSpPr>
        <p:spPr>
          <a:xfrm>
            <a:off x="4865688" y="2746375"/>
            <a:ext cx="1973263" cy="5762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</a:rPr>
              <a:t>保持饮食规律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48150" y="3409950"/>
            <a:ext cx="3208338" cy="2422525"/>
            <a:chOff x="906548" y="3057662"/>
            <a:chExt cx="3209281" cy="2422584"/>
          </a:xfrm>
        </p:grpSpPr>
        <p:sp>
          <p:nvSpPr>
            <p:cNvPr id="31" name="任意多边形: 形状 30"/>
            <p:cNvSpPr/>
            <p:nvPr/>
          </p:nvSpPr>
          <p:spPr>
            <a:xfrm>
              <a:off x="906548" y="3057662"/>
              <a:ext cx="3209281" cy="2422584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2783" name="文本框 31"/>
            <p:cNvSpPr txBox="1"/>
            <p:nvPr/>
          </p:nvSpPr>
          <p:spPr>
            <a:xfrm>
              <a:off x="1038256" y="3363634"/>
              <a:ext cx="2945865" cy="1568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假期期间要合理、规律膳食，适量品尝节日美食，不暴饮暴食。养成良好的个人卫生习惯，饭前便后勤洗手。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33" name="矩形: 圆角 10"/>
          <p:cNvSpPr/>
          <p:nvPr/>
        </p:nvSpPr>
        <p:spPr>
          <a:xfrm>
            <a:off x="8205788" y="2746375"/>
            <a:ext cx="1974850" cy="5762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</a:rPr>
              <a:t>购买正规食品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588250" y="3409950"/>
            <a:ext cx="3209925" cy="2422525"/>
            <a:chOff x="906548" y="3057662"/>
            <a:chExt cx="3209281" cy="2422584"/>
          </a:xfrm>
        </p:grpSpPr>
        <p:sp>
          <p:nvSpPr>
            <p:cNvPr id="35" name="任意多边形: 形状 34"/>
            <p:cNvSpPr/>
            <p:nvPr/>
          </p:nvSpPr>
          <p:spPr>
            <a:xfrm>
              <a:off x="906548" y="3057662"/>
              <a:ext cx="3209281" cy="2422584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2787" name="文本框 35"/>
            <p:cNvSpPr txBox="1"/>
            <p:nvPr/>
          </p:nvSpPr>
          <p:spPr>
            <a:xfrm>
              <a:off x="1038256" y="3380567"/>
              <a:ext cx="2945865" cy="1938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到正规商场或商店购买食品，不买、不吃三无食品或不在保质期内的食品。外出就餐时，选择正规、卫生条件好的饭店或餐厅就餐。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32788" name="文本框 36"/>
          <p:cNvSpPr txBox="1"/>
          <p:nvPr/>
        </p:nvSpPr>
        <p:spPr>
          <a:xfrm>
            <a:off x="1244600" y="665163"/>
            <a:ext cx="3535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中秋、国庆假期安全须知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3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③植物措施待地面整理完成后及时布设，避免裸露期超过一年。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34818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5. </a:t>
            </a:r>
            <a:r>
              <a:rPr lang="zh-CN" altLang="en-US" sz="200">
                <a:latin typeface="思源黑体 CN Medium"/>
                <a:cs typeface="思源黑体 CN Medium" charset="0"/>
              </a:rPr>
              <a:t>战时给排水，供配电以及平时使用的消防，采暖及电气有关预埋套管不能漏埋，各专业应及时作复核</a:t>
            </a:r>
            <a:r>
              <a:rPr lang="en-US" altLang="zh-CN" sz="200">
                <a:latin typeface="思源黑体 CN Medium"/>
              </a:rPr>
              <a:t>;</a:t>
            </a:r>
            <a:r>
              <a:rPr lang="zh-CN" altLang="en-US" sz="200">
                <a:latin typeface="思源黑体 CN Medium"/>
                <a:cs typeface="思源黑体 CN Medium" charset="0"/>
              </a:rPr>
              <a:t>管线穿越人防围护结构时应在穿墙处预埋防护密闭套管。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34819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1481138" y="1930400"/>
            <a:ext cx="5072062" cy="503238"/>
            <a:chOff x="1383918" y="1985510"/>
            <a:chExt cx="5072300" cy="504000"/>
          </a:xfrm>
        </p:grpSpPr>
        <p:sp>
          <p:nvSpPr>
            <p:cNvPr id="10" name="矩形: 圆角 9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07</a:t>
              </a:r>
              <a:endParaRPr lang="en-US" altLang="zh-CN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社交篇</a:t>
              </a:r>
              <a:r>
                <a:rPr lang="en-US" altLang="zh-CN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——</a:t>
              </a:r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慎重交友 做好保障</a:t>
              </a:r>
              <a:endPara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2747963" y="2927350"/>
            <a:ext cx="2687637" cy="2687638"/>
            <a:chOff x="2563825" y="3244761"/>
            <a:chExt cx="2493084" cy="2493084"/>
          </a:xfrm>
        </p:grpSpPr>
        <p:sp>
          <p:nvSpPr>
            <p:cNvPr id="13" name="矩形: 圆角 12"/>
            <p:cNvSpPr/>
            <p:nvPr/>
          </p:nvSpPr>
          <p:spPr>
            <a:xfrm>
              <a:off x="2563825" y="3244761"/>
              <a:ext cx="2493084" cy="249308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思源黑体 CN Regular" pitchFamily="34" charset="-122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2702371" y="3383307"/>
              <a:ext cx="2215992" cy="2215992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z="36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慎重结</a:t>
              </a:r>
              <a:endParaRPr lang="en-US" altLang="zh-CN" sz="36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  <a:p>
              <a:pPr algn="ctr" fontAlgn="auto"/>
              <a:r>
                <a:rPr lang="zh-CN" altLang="en-US" sz="36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交朋友</a:t>
              </a:r>
              <a:endParaRPr lang="zh-CN" altLang="en-US" sz="36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24563" y="2895600"/>
            <a:ext cx="3889375" cy="360363"/>
            <a:chOff x="5916986" y="2909629"/>
            <a:chExt cx="3888452" cy="360000"/>
          </a:xfrm>
        </p:grpSpPr>
        <p:sp>
          <p:nvSpPr>
            <p:cNvPr id="16" name="矩形: 圆角 15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01</a:t>
              </a:r>
              <a:endParaRPr lang="en-US" altLang="zh-CN" sz="16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34829" name="文本框 16"/>
            <p:cNvSpPr txBox="1"/>
            <p:nvPr/>
          </p:nvSpPr>
          <p:spPr>
            <a:xfrm>
              <a:off x="6580908" y="2920352"/>
              <a:ext cx="3224530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远离社会不良人员，不参与赌博，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24563" y="3492500"/>
            <a:ext cx="4092575" cy="358775"/>
            <a:chOff x="5916986" y="2909629"/>
            <a:chExt cx="4091652" cy="360000"/>
          </a:xfrm>
        </p:grpSpPr>
        <p:sp>
          <p:nvSpPr>
            <p:cNvPr id="20" name="矩形: 圆角 19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02</a:t>
              </a:r>
              <a:endParaRPr lang="en-US" altLang="zh-CN" sz="16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34832" name="文本框 20"/>
            <p:cNvSpPr txBox="1"/>
            <p:nvPr/>
          </p:nvSpPr>
          <p:spPr>
            <a:xfrm>
              <a:off x="6580908" y="2920352"/>
              <a:ext cx="3427730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不去网吧、酒吧及歌舞娱乐等场所，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24563" y="4087813"/>
            <a:ext cx="2876550" cy="360362"/>
            <a:chOff x="5916986" y="2909629"/>
            <a:chExt cx="2875627" cy="360000"/>
          </a:xfrm>
        </p:grpSpPr>
        <p:sp>
          <p:nvSpPr>
            <p:cNvPr id="23" name="矩形: 圆角 22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03</a:t>
              </a:r>
              <a:endParaRPr lang="en-US" altLang="zh-CN" sz="16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34835" name="文本框 23"/>
            <p:cNvSpPr txBox="1"/>
            <p:nvPr/>
          </p:nvSpPr>
          <p:spPr>
            <a:xfrm>
              <a:off x="6580908" y="2920352"/>
              <a:ext cx="2211705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不参与违法违规活动。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24563" y="4684713"/>
            <a:ext cx="3686175" cy="358775"/>
            <a:chOff x="5916986" y="2909629"/>
            <a:chExt cx="3685252" cy="360000"/>
          </a:xfrm>
        </p:grpSpPr>
        <p:sp>
          <p:nvSpPr>
            <p:cNvPr id="26" name="矩形: 圆角 25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04</a:t>
              </a:r>
              <a:endParaRPr lang="en-US" altLang="zh-CN" sz="16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34838" name="文本框 26"/>
            <p:cNvSpPr txBox="1"/>
            <p:nvPr/>
          </p:nvSpPr>
          <p:spPr>
            <a:xfrm>
              <a:off x="6580908" y="2920352"/>
              <a:ext cx="3021330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遵纪守法，遵守社会公序良俗。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24563" y="5280025"/>
            <a:ext cx="3482975" cy="360363"/>
            <a:chOff x="5916986" y="2909629"/>
            <a:chExt cx="3482052" cy="360000"/>
          </a:xfrm>
        </p:grpSpPr>
        <p:sp>
          <p:nvSpPr>
            <p:cNvPr id="29" name="矩形: 圆角 28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05</a:t>
              </a:r>
              <a:endParaRPr lang="en-US" altLang="zh-CN" sz="16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34841" name="文本框 29"/>
            <p:cNvSpPr txBox="1"/>
            <p:nvPr/>
          </p:nvSpPr>
          <p:spPr>
            <a:xfrm>
              <a:off x="6580908" y="2920352"/>
              <a:ext cx="2818130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不打架不斗殴，不欺负同学。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34842" name="文本框 30"/>
          <p:cNvSpPr txBox="1"/>
          <p:nvPr/>
        </p:nvSpPr>
        <p:spPr>
          <a:xfrm>
            <a:off x="1244600" y="665163"/>
            <a:ext cx="3535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中秋、国庆假期安全须知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6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e</a:t>
            </a:r>
            <a:r>
              <a:rPr lang="zh-CN" altLang="en-US" sz="200">
                <a:latin typeface="思源黑体 CN Medium"/>
                <a:cs typeface="思源黑体 CN Medium" charset="0"/>
              </a:rPr>
              <a:t>、检查玻璃的产地证书、型号及厚度、状态是否与订货合同相同。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36866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a </a:t>
            </a:r>
            <a:r>
              <a:rPr lang="zh-CN" altLang="en-US" sz="200">
                <a:latin typeface="思源黑体 CN Medium"/>
                <a:cs typeface="思源黑体 CN Medium" charset="0"/>
              </a:rPr>
              <a:t>吊运或水平运输过程中对幕墙材料应轻起轻落，避免碰撞和与硬物摩擦；吊运前应细致检查包装的牢固性；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36867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768526" y="702508"/>
            <a:ext cx="8737405" cy="4248000"/>
            <a:chOff x="1768526" y="702508"/>
            <a:chExt cx="8737405" cy="4248000"/>
          </a:xfrm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768526" y="702508"/>
              <a:ext cx="8737405" cy="4248000"/>
              <a:chOff x="1821013" y="2173292"/>
              <a:chExt cx="8737405" cy="4248000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1821013" y="2173292"/>
                <a:ext cx="8737405" cy="4248000"/>
              </a:xfrm>
              <a:prstGeom prst="roundRect">
                <a:avLst>
                  <a:gd name="adj" fmla="val 1260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思源黑体 CN Bold" charset="-122"/>
                  <a:ea typeface="思源黑体 CN Bold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2113699" y="2349258"/>
                <a:ext cx="8200087" cy="3924918"/>
              </a:xfrm>
              <a:prstGeom prst="roundRect">
                <a:avLst>
                  <a:gd name="adj" fmla="val 126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思源黑体 CN Bold" charset="-122"/>
                  <a:ea typeface="思源黑体 CN Bold"/>
                </a:endParaRPr>
              </a:p>
            </p:txBody>
          </p:sp>
        </p:grpSp>
        <p:sp>
          <p:nvSpPr>
            <p:cNvPr id="24" name="矩形: 圆角 23"/>
            <p:cNvSpPr/>
            <p:nvPr/>
          </p:nvSpPr>
          <p:spPr>
            <a:xfrm>
              <a:off x="1889437" y="804819"/>
              <a:ext cx="8427220" cy="4033634"/>
            </a:xfrm>
            <a:prstGeom prst="roundRect">
              <a:avLst>
                <a:gd name="adj" fmla="val 126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latin typeface="思源黑体 CN Bold" charset="-122"/>
                <a:ea typeface="思源黑体 CN Bold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933700" y="2874963"/>
            <a:ext cx="7737475" cy="1106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6600" b="1">
                <a:solidFill>
                  <a:srgbClr val="262626"/>
                </a:solidFill>
                <a:latin typeface="思源黑体 CN Bold" charset="-122"/>
                <a:ea typeface="思源黑体 CN Bold"/>
                <a:sym typeface="微软雅黑" panose="020B0503020204020204" charset="-122"/>
              </a:rPr>
              <a:t>劳逸结合不忘学习</a:t>
            </a:r>
            <a:endParaRPr lang="zh-CN" altLang="en-US" sz="6600" b="1">
              <a:solidFill>
                <a:srgbClr val="262626"/>
              </a:solidFill>
              <a:latin typeface="思源黑体 CN Bold" charset="-122"/>
              <a:ea typeface="思源黑体 CN Bold"/>
              <a:sym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91510" y="1495425"/>
            <a:ext cx="5465763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6000" b="1">
                <a:solidFill>
                  <a:srgbClr val="FF6600"/>
                </a:solidFill>
                <a:latin typeface="思源黑体 CN Bold" charset="-122"/>
                <a:ea typeface="思源黑体 CN Bold"/>
                <a:sym typeface="微软雅黑" panose="020B0503020204020204" charset="-122"/>
              </a:rPr>
              <a:t>三</a:t>
            </a:r>
            <a:endParaRPr lang="zh-CN" altLang="en-US" sz="6000" b="1">
              <a:solidFill>
                <a:srgbClr val="FF6600"/>
              </a:solidFill>
              <a:latin typeface="思源黑体 CN Bold" charset="-122"/>
              <a:ea typeface="思源黑体 CN Bold"/>
              <a:sym typeface="微软雅黑" panose="020B0503020204020204" charset="-122"/>
            </a:endParaRPr>
          </a:p>
        </p:txBody>
      </p:sp>
      <p:pic>
        <p:nvPicPr>
          <p:cNvPr id="3687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350" y="3429000"/>
            <a:ext cx="5233988" cy="392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96350" y="3082925"/>
            <a:ext cx="3462338" cy="461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10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1.3 </a:t>
            </a:r>
            <a:r>
              <a:rPr lang="zh-CN" altLang="en-US" sz="200">
                <a:latin typeface="思源黑体 CN Medium"/>
                <a:cs typeface="思源黑体 CN Medium" charset="0"/>
              </a:rPr>
              <a:t>铝板：表面用塑料工程胶纸吸附贴紧，外包一层发泡塑料袋，并在四角边用牛皮纸绑起。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38914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的监督，发现不合格状态，应发出整改通知书，责令限期整改，对不听劝阻者，经</a:t>
            </a:r>
            <a:r>
              <a:rPr lang="en-US" altLang="zh-CN" sz="200">
                <a:latin typeface="思源黑体 CN Medium"/>
              </a:rPr>
              <a:t>xxxx</a:t>
            </a:r>
            <a:r>
              <a:rPr lang="zh-CN" altLang="en-US" sz="200">
                <a:latin typeface="思源黑体 CN Medium"/>
                <a:cs typeface="思源黑体 CN Medium" charset="0"/>
              </a:rPr>
              <a:t>经理批准采取停工整改、罚款教育等手段进行纠正。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38915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5114925" y="3378200"/>
            <a:ext cx="5087938" cy="2089150"/>
            <a:chOff x="5115041" y="3377933"/>
            <a:chExt cx="5088300" cy="2089040"/>
          </a:xfrm>
        </p:grpSpPr>
        <p:sp>
          <p:nvSpPr>
            <p:cNvPr id="5" name="矩形 4"/>
            <p:cNvSpPr/>
            <p:nvPr/>
          </p:nvSpPr>
          <p:spPr>
            <a:xfrm>
              <a:off x="5115041" y="3377933"/>
              <a:ext cx="5088300" cy="2053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6" name="矩形 5"/>
            <p:cNvSpPr/>
            <p:nvPr/>
          </p:nvSpPr>
          <p:spPr>
            <a:xfrm rot="21315304">
              <a:off x="5115041" y="3413921"/>
              <a:ext cx="5088300" cy="2053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7" name="矩形 6"/>
          <p:cNvSpPr/>
          <p:nvPr/>
        </p:nvSpPr>
        <p:spPr>
          <a:xfrm>
            <a:off x="5516563" y="3717925"/>
            <a:ext cx="4375150" cy="14208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16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一个愉快而有意义的假期，就是要科学地安排各种内容健康的活动，这样既达到积极休息的目的，又起到扩展知识、提升精神境界的作用</a:t>
            </a:r>
            <a:endParaRPr lang="zh-CN" altLang="en-US" sz="1600">
              <a:solidFill>
                <a:srgbClr val="000000"/>
              </a:solidFill>
              <a:latin typeface="阿里巴巴普惠体 B" charset="-122"/>
              <a:ea typeface="阿里巴巴普惠体 B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114925" y="2566988"/>
            <a:ext cx="3230563" cy="5032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rPr>
              <a:t>合理安排假期生活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  <a:sym typeface="思源黑体 CN Regular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25" y="2301875"/>
            <a:ext cx="3398838" cy="340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2" name="文本框 9"/>
          <p:cNvSpPr txBox="1"/>
          <p:nvPr/>
        </p:nvSpPr>
        <p:spPr>
          <a:xfrm>
            <a:off x="1244600" y="665163"/>
            <a:ext cx="26209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劳逸结合不忘学习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3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附着式振捣器与插入式振捣器配合振捣；盖梁浇砼时因为钢筋太密，须加强振捣，防止出现蜂窝麻面现象。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40962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箱行梁接头大多数用高强度螺栓连接，连接时必须按图纸中规定的扭矩用力矩扳手拧紧螺栓。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40963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组合 19"/>
          <p:cNvGrpSpPr/>
          <p:nvPr/>
        </p:nvGrpSpPr>
        <p:grpSpPr>
          <a:xfrm>
            <a:off x="1149350" y="2882900"/>
            <a:ext cx="4686300" cy="860425"/>
            <a:chOff x="1148888" y="2883475"/>
            <a:chExt cx="4686935" cy="860425"/>
          </a:xfrm>
        </p:grpSpPr>
        <p:grpSp>
          <p:nvGrpSpPr>
            <p:cNvPr id="40965" name="组合 16"/>
            <p:cNvGrpSpPr/>
            <p:nvPr/>
          </p:nvGrpSpPr>
          <p:grpSpPr>
            <a:xfrm>
              <a:off x="1289223" y="2883475"/>
              <a:ext cx="2505075" cy="429895"/>
              <a:chOff x="1289223" y="2883475"/>
              <a:chExt cx="2505075" cy="429895"/>
            </a:xfrm>
          </p:grpSpPr>
          <p:sp>
            <p:nvSpPr>
              <p:cNvPr id="40966" name="圆角矩形 24"/>
              <p:cNvSpPr/>
              <p:nvPr/>
            </p:nvSpPr>
            <p:spPr>
              <a:xfrm>
                <a:off x="1289223" y="2959675"/>
                <a:ext cx="646430" cy="23431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square" tIns="71755" anchor="ctr" anchorCtr="0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latin typeface="思源黑体 CN Medium" pitchFamily="34" charset="-122"/>
                    <a:ea typeface="思源黑体 CN Medium" pitchFamily="34" charset="-122"/>
                    <a:sym typeface="思源黑体 CN Medium"/>
                  </a:rPr>
                  <a:t>0</a:t>
                </a:r>
                <a:r>
                  <a:rPr lang="zh-CN" altLang="en-US">
                    <a:solidFill>
                      <a:schemeClr val="bg1"/>
                    </a:solidFill>
                    <a:latin typeface="思源黑体 CN Medium" pitchFamily="34" charset="-122"/>
                    <a:ea typeface="思源黑体 CN Medium" pitchFamily="34" charset="-122"/>
                    <a:sym typeface="思源黑体 CN Medium"/>
                  </a:rPr>
                  <a:t>1</a:t>
                </a:r>
                <a:endParaRPr lang="zh-CN" altLang="en-US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  <a:sym typeface="思源黑体 CN Medium"/>
                </a:endParaRPr>
              </a:p>
            </p:txBody>
          </p:sp>
          <p:sp>
            <p:nvSpPr>
              <p:cNvPr id="40967" name="矩形 3"/>
              <p:cNvSpPr/>
              <p:nvPr/>
            </p:nvSpPr>
            <p:spPr>
              <a:xfrm>
                <a:off x="1935018" y="2883475"/>
                <a:ext cx="1859280" cy="4298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zh-CN" altLang="zh-CN" sz="2200">
                    <a:solidFill>
                      <a:schemeClr val="accent1"/>
                    </a:solidFill>
                    <a:latin typeface="阿里巴巴普惠体 B" charset="-122"/>
                    <a:ea typeface="阿里巴巴普惠体 B" charset="-122"/>
                    <a:sym typeface="思源黑体 CN Medium"/>
                  </a:rPr>
                  <a:t>控制上网时间</a:t>
                </a:r>
                <a:endParaRPr lang="zh-CN" altLang="zh-CN" sz="2200">
                  <a:solidFill>
                    <a:schemeClr val="accent1"/>
                  </a:solidFill>
                  <a:latin typeface="阿里巴巴普惠体 B" charset="-122"/>
                  <a:ea typeface="阿里巴巴普惠体 B" charset="-122"/>
                  <a:sym typeface="思源黑体 CN Medium"/>
                </a:endParaRPr>
              </a:p>
            </p:txBody>
          </p:sp>
        </p:grpSp>
        <p:sp>
          <p:nvSpPr>
            <p:cNvPr id="40968" name="矩形 4"/>
            <p:cNvSpPr/>
            <p:nvPr/>
          </p:nvSpPr>
          <p:spPr>
            <a:xfrm>
              <a:off x="1148888" y="3221930"/>
              <a:ext cx="4686935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  <a:sym typeface="思源黑体 CN Medium"/>
                </a:rPr>
                <a:t>减少用手机的时间和次数，一天不超过1个小时。</a:t>
              </a:r>
              <a:endParaRPr lang="en-US" sz="1400">
                <a:solidFill>
                  <a:srgbClr val="262626"/>
                </a:solidFill>
                <a:latin typeface="阿里巴巴普惠体 B" charset="-122"/>
                <a:ea typeface="阿里巴巴普惠体 B" charset="-122"/>
                <a:sym typeface="思源黑体 CN Medium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49350" y="4238625"/>
            <a:ext cx="4370388" cy="1281113"/>
            <a:chOff x="1148888" y="4237990"/>
            <a:chExt cx="4370705" cy="1281430"/>
          </a:xfrm>
        </p:grpSpPr>
        <p:grpSp>
          <p:nvGrpSpPr>
            <p:cNvPr id="40970" name="组合 17"/>
            <p:cNvGrpSpPr/>
            <p:nvPr/>
          </p:nvGrpSpPr>
          <p:grpSpPr>
            <a:xfrm>
              <a:off x="1289223" y="4237990"/>
              <a:ext cx="2505075" cy="429895"/>
              <a:chOff x="1289223" y="4237990"/>
              <a:chExt cx="2505075" cy="429895"/>
            </a:xfrm>
          </p:grpSpPr>
          <p:sp>
            <p:nvSpPr>
              <p:cNvPr id="40971" name="圆角矩形 1"/>
              <p:cNvSpPr/>
              <p:nvPr/>
            </p:nvSpPr>
            <p:spPr>
              <a:xfrm>
                <a:off x="1289223" y="4314190"/>
                <a:ext cx="646430" cy="23431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square" tIns="71755" anchor="ctr" anchorCtr="0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latin typeface="思源黑体 CN Medium" pitchFamily="34" charset="-122"/>
                    <a:ea typeface="思源黑体 CN Medium" pitchFamily="34" charset="-122"/>
                    <a:sym typeface="思源黑体 CN Medium"/>
                  </a:rPr>
                  <a:t>02</a:t>
                </a:r>
                <a:endParaRPr lang="en-US" altLang="zh-CN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  <a:sym typeface="思源黑体 CN Medium"/>
                </a:endParaRPr>
              </a:p>
            </p:txBody>
          </p:sp>
          <p:sp>
            <p:nvSpPr>
              <p:cNvPr id="40972" name="矩形 6"/>
              <p:cNvSpPr/>
              <p:nvPr/>
            </p:nvSpPr>
            <p:spPr>
              <a:xfrm>
                <a:off x="1935018" y="4237990"/>
                <a:ext cx="1859280" cy="4298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zh-CN" altLang="zh-CN" sz="2200">
                    <a:solidFill>
                      <a:schemeClr val="accent1"/>
                    </a:solidFill>
                    <a:latin typeface="阿里巴巴普惠体 B" charset="-122"/>
                    <a:ea typeface="阿里巴巴普惠体 B" charset="-122"/>
                    <a:sym typeface="思源黑体 CN Medium"/>
                  </a:rPr>
                  <a:t>限定上网内容</a:t>
                </a:r>
                <a:endParaRPr lang="zh-CN" altLang="zh-CN" sz="2200">
                  <a:solidFill>
                    <a:schemeClr val="accent1"/>
                  </a:solidFill>
                  <a:latin typeface="阿里巴巴普惠体 B" charset="-122"/>
                  <a:ea typeface="阿里巴巴普惠体 B" charset="-122"/>
                  <a:sym typeface="思源黑体 CN Medium"/>
                </a:endParaRPr>
              </a:p>
            </p:txBody>
          </p:sp>
        </p:grpSp>
        <p:sp>
          <p:nvSpPr>
            <p:cNvPr id="40973" name="矩形 7"/>
            <p:cNvSpPr/>
            <p:nvPr/>
          </p:nvSpPr>
          <p:spPr>
            <a:xfrm>
              <a:off x="1148888" y="4566285"/>
              <a:ext cx="4370705" cy="9531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  <a:sym typeface="思源黑体 CN Medium"/>
                </a:rPr>
                <a:t>少玩游戏，少刷短视频，少看直播，可以借助互联网来学习，拓展自己的知识面。</a:t>
              </a:r>
              <a:endParaRPr lang="en-US" sz="1400">
                <a:solidFill>
                  <a:srgbClr val="262626"/>
                </a:solidFill>
                <a:latin typeface="阿里巴巴普惠体 B" charset="-122"/>
                <a:ea typeface="阿里巴巴普惠体 B" charset="-122"/>
                <a:sym typeface="思源黑体 CN Medium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1249363" y="1890713"/>
            <a:ext cx="3230563" cy="50482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rPr>
              <a:t>适度娱乐 避免沉迷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  <a:sym typeface="思源黑体 CN Regular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099175" y="2994025"/>
            <a:ext cx="5067300" cy="1801813"/>
            <a:chOff x="6099062" y="2994313"/>
            <a:chExt cx="5066954" cy="1801999"/>
          </a:xfrm>
        </p:grpSpPr>
        <p:grpSp>
          <p:nvGrpSpPr>
            <p:cNvPr id="40976" name="组合 15"/>
            <p:cNvGrpSpPr/>
            <p:nvPr/>
          </p:nvGrpSpPr>
          <p:grpSpPr>
            <a:xfrm>
              <a:off x="6182192" y="2994313"/>
              <a:ext cx="2505075" cy="429895"/>
              <a:chOff x="6182192" y="2994313"/>
              <a:chExt cx="2505075" cy="429895"/>
            </a:xfrm>
          </p:grpSpPr>
          <p:sp>
            <p:nvSpPr>
              <p:cNvPr id="40977" name="圆角矩形 9"/>
              <p:cNvSpPr/>
              <p:nvPr/>
            </p:nvSpPr>
            <p:spPr>
              <a:xfrm>
                <a:off x="6182192" y="3070513"/>
                <a:ext cx="646430" cy="23431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square" tIns="71755" anchor="ctr" anchorCtr="0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latin typeface="思源黑体 CN Medium" pitchFamily="34" charset="-122"/>
                    <a:ea typeface="思源黑体 CN Medium" pitchFamily="34" charset="-122"/>
                    <a:sym typeface="思源黑体 CN Medium"/>
                  </a:rPr>
                  <a:t>03</a:t>
                </a:r>
                <a:endParaRPr lang="en-US" altLang="zh-CN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  <a:sym typeface="思源黑体 CN Medium"/>
                </a:endParaRPr>
              </a:p>
            </p:txBody>
          </p:sp>
          <p:sp>
            <p:nvSpPr>
              <p:cNvPr id="40978" name="矩形 9"/>
              <p:cNvSpPr/>
              <p:nvPr/>
            </p:nvSpPr>
            <p:spPr>
              <a:xfrm>
                <a:off x="6827987" y="2994313"/>
                <a:ext cx="1859280" cy="4298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zh-CN" altLang="zh-CN" sz="2200">
                    <a:solidFill>
                      <a:schemeClr val="accent1"/>
                    </a:solidFill>
                    <a:latin typeface="阿里巴巴普惠体 B" charset="-122"/>
                    <a:ea typeface="阿里巴巴普惠体 B" charset="-122"/>
                    <a:sym typeface="思源黑体 CN Medium"/>
                  </a:rPr>
                  <a:t>预防网络诈骗</a:t>
                </a:r>
                <a:endParaRPr lang="zh-CN" altLang="zh-CN" sz="2200">
                  <a:solidFill>
                    <a:schemeClr val="accent1"/>
                  </a:solidFill>
                  <a:latin typeface="阿里巴巴普惠体 B" charset="-122"/>
                  <a:ea typeface="阿里巴巴普惠体 B" charset="-122"/>
                  <a:sym typeface="思源黑体 CN Medium"/>
                </a:endParaRPr>
              </a:p>
            </p:txBody>
          </p:sp>
        </p:grpSp>
        <p:sp>
          <p:nvSpPr>
            <p:cNvPr id="40979" name="文本框 12"/>
            <p:cNvSpPr txBox="1"/>
            <p:nvPr/>
          </p:nvSpPr>
          <p:spPr>
            <a:xfrm>
              <a:off x="6099062" y="3412647"/>
              <a:ext cx="5066954" cy="1383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注意信息安全，自己和家人的信息不要透露给陌生人或网友慎交网友，不与陌生网友见面；不能在网络中随便充值、转账、打赏，一旦涉及金钱交易要先征求家长的同意。</a:t>
              </a:r>
              <a:endParaRPr lang="zh-CN" altLang="en-US" sz="1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H="1">
            <a:off x="5665788" y="2881313"/>
            <a:ext cx="0" cy="2808288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1" name="文本框 18"/>
          <p:cNvSpPr txBox="1"/>
          <p:nvPr/>
        </p:nvSpPr>
        <p:spPr>
          <a:xfrm>
            <a:off x="1244600" y="665163"/>
            <a:ext cx="26209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劳逸结合不忘学习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3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防空地下室施工须按人民防空地下室设计规范（</a:t>
            </a:r>
            <a:r>
              <a:rPr lang="en-US" altLang="zh-CN" sz="200">
                <a:latin typeface="思源黑体 CN Medium"/>
              </a:rPr>
              <a:t>50038-2005</a:t>
            </a:r>
            <a:r>
              <a:rPr lang="zh-CN" altLang="en-US" sz="200">
                <a:latin typeface="思源黑体 CN Medium"/>
                <a:cs typeface="思源黑体 CN Medium" charset="0"/>
              </a:rPr>
              <a:t>）、人民防空工程施工及验收规范（</a:t>
            </a:r>
            <a:r>
              <a:rPr lang="en-US" altLang="zh-CN" sz="200">
                <a:latin typeface="思源黑体 CN Medium"/>
              </a:rPr>
              <a:t>50134-2017</a:t>
            </a:r>
            <a:r>
              <a:rPr lang="zh-CN" altLang="en-US" sz="200">
                <a:latin typeface="思源黑体 CN Medium"/>
                <a:cs typeface="思源黑体 CN Medium" charset="0"/>
              </a:rPr>
              <a:t>）、人民防空工程质量检验评定标准（</a:t>
            </a:r>
            <a:r>
              <a:rPr lang="en-US" altLang="zh-CN" sz="200">
                <a:latin typeface="思源黑体 CN Medium"/>
              </a:rPr>
              <a:t>RF01-2015</a:t>
            </a:r>
            <a:r>
              <a:rPr lang="zh-CN" altLang="en-US" sz="200">
                <a:latin typeface="思源黑体 CN Medium"/>
                <a:cs typeface="思源黑体 CN Medium" charset="0"/>
              </a:rPr>
              <a:t>）、地下防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43010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道路系统采用人车分流模式。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43011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: 圆角 6"/>
          <p:cNvSpPr/>
          <p:nvPr/>
        </p:nvSpPr>
        <p:spPr>
          <a:xfrm>
            <a:off x="1360488" y="2141538"/>
            <a:ext cx="4665663" cy="5032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rPr>
              <a:t>合理安排时间，做到娱乐学习两不误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  <a:sym typeface="思源黑体 CN Regular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60488" y="3165475"/>
            <a:ext cx="3481387" cy="360363"/>
            <a:chOff x="5916986" y="2909629"/>
            <a:chExt cx="3482052" cy="360000"/>
          </a:xfrm>
        </p:grpSpPr>
        <p:sp>
          <p:nvSpPr>
            <p:cNvPr id="9" name="矩形: 圆角 8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+mj-ea"/>
                  <a:ea typeface="+mj-ea"/>
                  <a:sym typeface="思源黑体 CN Regular" pitchFamily="34" charset="-122"/>
                </a:rPr>
                <a:t>01</a:t>
              </a:r>
              <a:endParaRPr lang="zh-CN" altLang="en-US" sz="1600" strike="noStrike" noProof="1">
                <a:solidFill>
                  <a:schemeClr val="bg1"/>
                </a:solidFill>
                <a:latin typeface="+mj-ea"/>
                <a:ea typeface="+mj-ea"/>
                <a:sym typeface="思源黑体 CN Regular" pitchFamily="34" charset="-122"/>
              </a:endParaRPr>
            </a:p>
          </p:txBody>
        </p:sp>
        <p:sp>
          <p:nvSpPr>
            <p:cNvPr id="43015" name="文本框 9"/>
            <p:cNvSpPr txBox="1"/>
            <p:nvPr/>
          </p:nvSpPr>
          <p:spPr>
            <a:xfrm>
              <a:off x="6580908" y="2920352"/>
              <a:ext cx="2818130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合理、科学地安排作息时间；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60488" y="3925888"/>
            <a:ext cx="4903787" cy="360362"/>
            <a:chOff x="5916986" y="2909629"/>
            <a:chExt cx="4904452" cy="360000"/>
          </a:xfrm>
        </p:grpSpPr>
        <p:sp>
          <p:nvSpPr>
            <p:cNvPr id="12" name="矩形: 圆角 11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+mj-ea"/>
                  <a:ea typeface="+mj-ea"/>
                  <a:sym typeface="思源黑体 CN Regular" pitchFamily="34" charset="-122"/>
                </a:rPr>
                <a:t>02</a:t>
              </a:r>
              <a:endParaRPr lang="zh-CN" altLang="en-US" sz="1600" strike="noStrike" noProof="1">
                <a:solidFill>
                  <a:schemeClr val="bg1"/>
                </a:solidFill>
                <a:latin typeface="+mj-ea"/>
                <a:ea typeface="+mj-ea"/>
                <a:sym typeface="思源黑体 CN Regular" pitchFamily="34" charset="-122"/>
              </a:endParaRPr>
            </a:p>
          </p:txBody>
        </p:sp>
        <p:sp>
          <p:nvSpPr>
            <p:cNvPr id="43018" name="文本框 12"/>
            <p:cNvSpPr txBox="1"/>
            <p:nvPr/>
          </p:nvSpPr>
          <p:spPr>
            <a:xfrm>
              <a:off x="6580908" y="2920352"/>
              <a:ext cx="4240530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保质保量完成假期作业、认真阅读课外读物；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60488" y="4686300"/>
            <a:ext cx="3684587" cy="358775"/>
            <a:chOff x="5916986" y="2909629"/>
            <a:chExt cx="3685252" cy="360000"/>
          </a:xfrm>
        </p:grpSpPr>
        <p:sp>
          <p:nvSpPr>
            <p:cNvPr id="15" name="矩形: 圆角 14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+mj-ea"/>
                  <a:ea typeface="+mj-ea"/>
                  <a:sym typeface="思源黑体 CN Regular" pitchFamily="34" charset="-122"/>
                </a:rPr>
                <a:t>03</a:t>
              </a:r>
              <a:endParaRPr lang="zh-CN" altLang="en-US" sz="1600" strike="noStrike" noProof="1">
                <a:solidFill>
                  <a:schemeClr val="bg1"/>
                </a:solidFill>
                <a:latin typeface="+mj-ea"/>
                <a:ea typeface="+mj-ea"/>
                <a:sym typeface="思源黑体 CN Regular" pitchFamily="34" charset="-122"/>
              </a:endParaRPr>
            </a:p>
          </p:txBody>
        </p:sp>
        <p:sp>
          <p:nvSpPr>
            <p:cNvPr id="43021" name="文本框 15"/>
            <p:cNvSpPr txBox="1"/>
            <p:nvPr/>
          </p:nvSpPr>
          <p:spPr>
            <a:xfrm>
              <a:off x="6580908" y="2920352"/>
              <a:ext cx="3021330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做必要的体育锻炼，强健体魄。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13" y="2387600"/>
            <a:ext cx="3914775" cy="3506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23" name="文本框 21"/>
          <p:cNvSpPr txBox="1"/>
          <p:nvPr/>
        </p:nvSpPr>
        <p:spPr>
          <a:xfrm>
            <a:off x="1244600" y="665163"/>
            <a:ext cx="26209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劳逸结合不忘学习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4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同时，在施工过程中，建立工程材料检验和复检制度，建立工序质量检验和技术复核制度。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45058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2.4.9 </a:t>
            </a:r>
            <a:r>
              <a:rPr lang="zh-CN" altLang="en-US" sz="200">
                <a:latin typeface="思源黑体 CN Medium"/>
                <a:cs typeface="思源黑体 CN Medium" charset="0"/>
              </a:rPr>
              <a:t>焊接现场、临时库房必须配备灭火器材，危险性较大的应有专人现场监护；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45059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对角圆角矩形 2"/>
          <p:cNvSpPr/>
          <p:nvPr/>
        </p:nvSpPr>
        <p:spPr>
          <a:xfrm>
            <a:off x="2016125" y="-1965325"/>
            <a:ext cx="3259138" cy="511175"/>
          </a:xfrm>
          <a:custGeom>
            <a:avLst/>
            <a:gdLst/>
            <a:ahLst/>
            <a:cxnLst>
              <a:cxn ang="0">
                <a:pos x="3259455" y="255587"/>
              </a:cxn>
              <a:cxn ang="5400000">
                <a:pos x="1629727" y="511175"/>
              </a:cxn>
              <a:cxn ang="10800000">
                <a:pos x="0" y="255587"/>
              </a:cxn>
              <a:cxn ang="16200000">
                <a:pos x="1629727" y="0"/>
              </a:cxn>
            </a:cxnLst>
            <a:rect l="l" t="t" r="r" b="b"/>
            <a:pathLst>
              <a:path w="3259454" h="511175">
                <a:moveTo>
                  <a:pt x="85197" y="0"/>
                </a:moveTo>
                <a:lnTo>
                  <a:pt x="3259455" y="0"/>
                </a:lnTo>
                <a:lnTo>
                  <a:pt x="3259455" y="0"/>
                </a:lnTo>
                <a:lnTo>
                  <a:pt x="3259455" y="425977"/>
                </a:lnTo>
                <a:cubicBezTo>
                  <a:pt x="3259455" y="473030"/>
                  <a:pt x="3221311" y="511174"/>
                  <a:pt x="3174258" y="511174"/>
                </a:cubicBezTo>
                <a:lnTo>
                  <a:pt x="0" y="511175"/>
                </a:lnTo>
                <a:lnTo>
                  <a:pt x="0" y="511175"/>
                </a:lnTo>
                <a:lnTo>
                  <a:pt x="0" y="85197"/>
                </a:lnTo>
                <a:cubicBezTo>
                  <a:pt x="0" y="38144"/>
                  <a:pt x="38144" y="0"/>
                  <a:pt x="85197" y="0"/>
                </a:cubicBez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114925" y="3378200"/>
            <a:ext cx="5087938" cy="2089150"/>
            <a:chOff x="5115041" y="3377933"/>
            <a:chExt cx="5088300" cy="2089040"/>
          </a:xfrm>
        </p:grpSpPr>
        <p:sp>
          <p:nvSpPr>
            <p:cNvPr id="7" name="矩形 6"/>
            <p:cNvSpPr/>
            <p:nvPr/>
          </p:nvSpPr>
          <p:spPr>
            <a:xfrm>
              <a:off x="5115041" y="3377933"/>
              <a:ext cx="5088300" cy="2053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矩形 7"/>
            <p:cNvSpPr/>
            <p:nvPr/>
          </p:nvSpPr>
          <p:spPr>
            <a:xfrm rot="21315304">
              <a:off x="5115041" y="3413921"/>
              <a:ext cx="5088300" cy="2053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5114925" y="2566988"/>
            <a:ext cx="3230563" cy="5032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rPr>
              <a:t>遵纪守法，行为文明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  <a:sym typeface="思源黑体 CN Regular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38" y="2244725"/>
            <a:ext cx="3484562" cy="3484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5440363" y="3951288"/>
            <a:ext cx="4383087" cy="593725"/>
            <a:chOff x="5916986" y="2909629"/>
            <a:chExt cx="4383179" cy="594288"/>
          </a:xfrm>
        </p:grpSpPr>
        <p:sp>
          <p:nvSpPr>
            <p:cNvPr id="13" name="矩形: 圆角 12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+mj-ea"/>
                  <a:ea typeface="+mj-ea"/>
                  <a:sym typeface="思源黑体 CN Regular" pitchFamily="34" charset="-122"/>
                </a:rPr>
                <a:t>01</a:t>
              </a:r>
              <a:endParaRPr lang="zh-CN" altLang="en-US" sz="1600" strike="noStrike" noProof="1">
                <a:solidFill>
                  <a:schemeClr val="bg1"/>
                </a:solidFill>
                <a:latin typeface="+mj-ea"/>
                <a:ea typeface="+mj-ea"/>
                <a:sym typeface="思源黑体 CN Regular" pitchFamily="34" charset="-122"/>
              </a:endParaRPr>
            </a:p>
          </p:txBody>
        </p:sp>
        <p:sp>
          <p:nvSpPr>
            <p:cNvPr id="45068" name="文本框 13"/>
            <p:cNvSpPr txBox="1"/>
            <p:nvPr/>
          </p:nvSpPr>
          <p:spPr>
            <a:xfrm>
              <a:off x="6580908" y="2920352"/>
              <a:ext cx="3719257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自觉遵守国家法律、社会公德和村规民约</a:t>
              </a:r>
              <a:r>
                <a:rPr lang="en-US" altLang="zh-CN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,</a:t>
              </a:r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言行文明，以礼待人。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40363" y="4711700"/>
            <a:ext cx="4494212" cy="358775"/>
            <a:chOff x="5916986" y="2909629"/>
            <a:chExt cx="4494877" cy="360000"/>
          </a:xfrm>
        </p:grpSpPr>
        <p:sp>
          <p:nvSpPr>
            <p:cNvPr id="16" name="矩形: 圆角 15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+mj-ea"/>
                  <a:ea typeface="+mj-ea"/>
                  <a:sym typeface="思源黑体 CN Regular" pitchFamily="34" charset="-122"/>
                </a:rPr>
                <a:t>02</a:t>
              </a:r>
              <a:endParaRPr lang="zh-CN" altLang="en-US" sz="1600" strike="noStrike" noProof="1">
                <a:solidFill>
                  <a:schemeClr val="bg1"/>
                </a:solidFill>
                <a:latin typeface="+mj-ea"/>
                <a:ea typeface="+mj-ea"/>
                <a:sym typeface="思源黑体 CN Regular" pitchFamily="34" charset="-122"/>
              </a:endParaRPr>
            </a:p>
          </p:txBody>
        </p:sp>
        <p:sp>
          <p:nvSpPr>
            <p:cNvPr id="45071" name="文本框 16"/>
            <p:cNvSpPr txBox="1"/>
            <p:nvPr/>
          </p:nvSpPr>
          <p:spPr>
            <a:xfrm>
              <a:off x="6580908" y="2920352"/>
              <a:ext cx="3830955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尊老爱幼，孝敬父母，听从教导，不任性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45072" name="文本框 17"/>
          <p:cNvSpPr txBox="1"/>
          <p:nvPr/>
        </p:nvSpPr>
        <p:spPr>
          <a:xfrm>
            <a:off x="1244600" y="665163"/>
            <a:ext cx="26209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劳逸结合不忘学习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3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要特别注意测点的保护。 测设出的控制点，射入钢针，用红漆标示，并加以保护。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47106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钢丝绳夹角一般不大于</a:t>
            </a:r>
            <a:r>
              <a:rPr lang="en-US" altLang="zh-CN" sz="200">
                <a:latin typeface="思源黑体 CN Medium"/>
              </a:rPr>
              <a:t>90°</a:t>
            </a:r>
            <a:r>
              <a:rPr lang="zh-CN" altLang="en-US" sz="200">
                <a:latin typeface="思源黑体 CN Medium"/>
                <a:cs typeface="思源黑体 CN Medium" charset="0"/>
              </a:rPr>
              <a:t>　，最大不大于</a:t>
            </a:r>
            <a:r>
              <a:rPr lang="en-US" altLang="zh-CN" sz="200">
                <a:latin typeface="思源黑体 CN Medium"/>
              </a:rPr>
              <a:t>120°</a:t>
            </a:r>
            <a:r>
              <a:rPr lang="zh-CN" altLang="en-US" sz="200">
                <a:latin typeface="思源黑体 CN Medium"/>
                <a:cs typeface="思源黑体 CN Medium" charset="0"/>
              </a:rPr>
              <a:t>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47107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1679575" y="2560638"/>
            <a:ext cx="5087938" cy="2089150"/>
            <a:chOff x="5115041" y="3377933"/>
            <a:chExt cx="5088300" cy="2089040"/>
          </a:xfrm>
        </p:grpSpPr>
        <p:sp>
          <p:nvSpPr>
            <p:cNvPr id="8" name="矩形 7"/>
            <p:cNvSpPr/>
            <p:nvPr/>
          </p:nvSpPr>
          <p:spPr>
            <a:xfrm>
              <a:off x="5115041" y="3377933"/>
              <a:ext cx="5088300" cy="2053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矩形 8"/>
            <p:cNvSpPr/>
            <p:nvPr/>
          </p:nvSpPr>
          <p:spPr>
            <a:xfrm rot="21315304">
              <a:off x="5115041" y="3413921"/>
              <a:ext cx="5088300" cy="2053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10" name="矩形 9"/>
          <p:cNvSpPr/>
          <p:nvPr/>
        </p:nvSpPr>
        <p:spPr>
          <a:xfrm>
            <a:off x="2079625" y="2914650"/>
            <a:ext cx="4376738" cy="1252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14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倡议同学们利用假期参加一些有意义的实践活动，</a:t>
            </a:r>
            <a:r>
              <a:rPr lang="zh-CN" altLang="zh-CN" sz="14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帮家长做一些家务</a:t>
            </a:r>
            <a:r>
              <a:rPr lang="zh-CN" altLang="en-US" sz="14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，与长辈感受中秋节、国庆节文化的熏陶，陪伴长辈。</a:t>
            </a:r>
            <a:endParaRPr lang="zh-CN" altLang="en-US" sz="1400">
              <a:solidFill>
                <a:srgbClr val="000000"/>
              </a:solidFill>
              <a:latin typeface="阿里巴巴普惠体 B" charset="-122"/>
              <a:ea typeface="阿里巴巴普惠体 B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679575" y="1749425"/>
            <a:ext cx="3230563" cy="5032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rPr>
              <a:t>其他倡议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  <a:sym typeface="思源黑体 CN Regular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0" y="2409825"/>
            <a:ext cx="3484563" cy="3484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1831975" y="5030788"/>
            <a:ext cx="4383088" cy="360362"/>
            <a:chOff x="5916986" y="2909629"/>
            <a:chExt cx="4383179" cy="360000"/>
          </a:xfrm>
        </p:grpSpPr>
        <p:sp>
          <p:nvSpPr>
            <p:cNvPr id="14" name="矩形: 圆角 13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+mj-ea"/>
                  <a:ea typeface="+mj-ea"/>
                  <a:sym typeface="思源黑体 CN Regular" pitchFamily="34" charset="-122"/>
                </a:rPr>
                <a:t>01</a:t>
              </a:r>
              <a:endParaRPr lang="zh-CN" altLang="en-US" sz="1600" strike="noStrike" noProof="1">
                <a:solidFill>
                  <a:schemeClr val="bg1"/>
                </a:solidFill>
                <a:latin typeface="+mj-ea"/>
                <a:ea typeface="+mj-ea"/>
                <a:sym typeface="思源黑体 CN Regular" pitchFamily="34" charset="-122"/>
              </a:endParaRPr>
            </a:p>
          </p:txBody>
        </p:sp>
        <p:sp>
          <p:nvSpPr>
            <p:cNvPr id="47116" name="文本框 14"/>
            <p:cNvSpPr txBox="1"/>
            <p:nvPr/>
          </p:nvSpPr>
          <p:spPr>
            <a:xfrm>
              <a:off x="6580908" y="2920352"/>
              <a:ext cx="3719257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合理安排作息时间，保持良好生活习惯。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78013" y="5534025"/>
            <a:ext cx="5313362" cy="360363"/>
            <a:chOff x="5916986" y="2909629"/>
            <a:chExt cx="5314027" cy="360000"/>
          </a:xfrm>
        </p:grpSpPr>
        <p:sp>
          <p:nvSpPr>
            <p:cNvPr id="17" name="矩形: 圆角 16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z="1600" strike="noStrike" noProof="1">
                  <a:solidFill>
                    <a:schemeClr val="bg1"/>
                  </a:solidFill>
                  <a:latin typeface="+mj-ea"/>
                  <a:ea typeface="+mj-ea"/>
                  <a:sym typeface="思源黑体 CN Regular" pitchFamily="34" charset="-122"/>
                </a:rPr>
                <a:t>02</a:t>
              </a:r>
              <a:endParaRPr lang="zh-CN" altLang="en-US" sz="1600" strike="noStrike" noProof="1">
                <a:solidFill>
                  <a:schemeClr val="bg1"/>
                </a:solidFill>
                <a:latin typeface="+mj-ea"/>
                <a:ea typeface="+mj-ea"/>
                <a:sym typeface="思源黑体 CN Regular" pitchFamily="34" charset="-122"/>
              </a:endParaRPr>
            </a:p>
          </p:txBody>
        </p:sp>
        <p:sp>
          <p:nvSpPr>
            <p:cNvPr id="47119" name="文本框 17"/>
            <p:cNvSpPr txBox="1"/>
            <p:nvPr/>
          </p:nvSpPr>
          <p:spPr>
            <a:xfrm>
              <a:off x="6580908" y="2920352"/>
              <a:ext cx="4650105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保证每天充足的睡眠时间，养成早睡早起的好习惯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47120" name="文本框 18"/>
          <p:cNvSpPr txBox="1"/>
          <p:nvPr/>
        </p:nvSpPr>
        <p:spPr>
          <a:xfrm>
            <a:off x="1244600" y="665163"/>
            <a:ext cx="26209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劳逸结合不忘学习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6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，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8194" name="文本框 2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土方由挖掘机装土，自卸汽车运土，推土机摊平。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819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768526" y="702508"/>
            <a:ext cx="8737405" cy="4248000"/>
            <a:chOff x="1768526" y="702508"/>
            <a:chExt cx="8737405" cy="4248000"/>
          </a:xfrm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768526" y="702508"/>
              <a:ext cx="8737405" cy="4248000"/>
              <a:chOff x="1821013" y="2173292"/>
              <a:chExt cx="8737405" cy="4248000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1821013" y="2173292"/>
                <a:ext cx="8737405" cy="4248000"/>
              </a:xfrm>
              <a:prstGeom prst="roundRect">
                <a:avLst>
                  <a:gd name="adj" fmla="val 1260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思源黑体 CN Bold" charset="-122"/>
                  <a:ea typeface="思源黑体 CN Bold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2113699" y="2349258"/>
                <a:ext cx="8200087" cy="3924918"/>
              </a:xfrm>
              <a:prstGeom prst="roundRect">
                <a:avLst>
                  <a:gd name="adj" fmla="val 126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思源黑体 CN Bold" charset="-122"/>
                  <a:ea typeface="思源黑体 CN Bold"/>
                </a:endParaRPr>
              </a:p>
            </p:txBody>
          </p:sp>
        </p:grpSp>
        <p:sp>
          <p:nvSpPr>
            <p:cNvPr id="24" name="矩形: 圆角 23"/>
            <p:cNvSpPr/>
            <p:nvPr/>
          </p:nvSpPr>
          <p:spPr>
            <a:xfrm>
              <a:off x="1889437" y="804819"/>
              <a:ext cx="8427220" cy="4033634"/>
            </a:xfrm>
            <a:prstGeom prst="roundRect">
              <a:avLst>
                <a:gd name="adj" fmla="val 126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latin typeface="思源黑体 CN Bold" charset="-122"/>
                <a:ea typeface="思源黑体 CN Bold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55835" y="160239"/>
            <a:ext cx="1518704" cy="2736484"/>
            <a:chOff x="3402015" y="1785638"/>
            <a:chExt cx="2346027" cy="3090905"/>
          </a:xfrm>
        </p:grpSpPr>
        <p:sp>
          <p:nvSpPr>
            <p:cNvPr id="16" name="文本框 15"/>
            <p:cNvSpPr txBox="1"/>
            <p:nvPr/>
          </p:nvSpPr>
          <p:spPr>
            <a:xfrm>
              <a:off x="3418388" y="1785917"/>
              <a:ext cx="2329654" cy="30906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 fontAlgn="auto"/>
              <a:r>
                <a:rPr lang="zh-CN" altLang="en-US" sz="8600" b="1" strike="noStrike" kern="800" spc="-50" noProof="1">
                  <a:ln w="282575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思源黑体 CN Bold" charset="-122"/>
                  <a:ea typeface="思源黑体 CN Bold"/>
                  <a:cs typeface="+mn-ea"/>
                  <a:sym typeface="+mn-lt"/>
                </a:rPr>
                <a:t>目录</a:t>
              </a:r>
              <a:endParaRPr lang="zh-CN" altLang="en-US" sz="8600" b="1" strike="noStrike" kern="800" spc="-50" noProof="1">
                <a:ln w="282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Bold" charset="-122"/>
                <a:ea typeface="思源黑体 CN Bold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02015" y="1785638"/>
              <a:ext cx="2329654" cy="30906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 fontAlgn="auto"/>
              <a:r>
                <a:rPr lang="zh-CN" altLang="en-US" sz="8600" b="1" strike="noStrike" kern="800" spc="-70" noProof="1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latin typeface="思源黑体 CN Bold" charset="-122"/>
                  <a:ea typeface="思源黑体 CN Bold"/>
                  <a:cs typeface="+mn-ea"/>
                  <a:sym typeface="+mn-lt"/>
                </a:rPr>
                <a:t>目录</a:t>
              </a:r>
              <a:endParaRPr lang="zh-CN" altLang="en-US" sz="8600" b="1" strike="noStrike" kern="800" spc="-70" noProof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思源黑体 CN Bold" charset="-122"/>
                <a:ea typeface="思源黑体 CN Bold"/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517775" y="1497013"/>
            <a:ext cx="646113" cy="23749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lstStyle/>
          <a:p>
            <a:pPr algn="dist"/>
            <a:r>
              <a:rPr lang="en-US" altLang="zh-CN" sz="3000" b="1">
                <a:solidFill>
                  <a:srgbClr val="0A0A0A"/>
                </a:solidFill>
                <a:latin typeface="思源黑体 CN Bold" charset="-122"/>
                <a:ea typeface="思源黑体 CN Bold"/>
                <a:sym typeface="微软雅黑" panose="020B0503020204020204" charset="-122"/>
              </a:rPr>
              <a:t>CONTENTS</a:t>
            </a:r>
            <a:endParaRPr lang="zh-CN" altLang="en-US" sz="3000" b="1">
              <a:solidFill>
                <a:srgbClr val="0A0A0A"/>
              </a:solidFill>
              <a:latin typeface="思源黑体 CN Bold" charset="-122"/>
              <a:ea typeface="思源黑体 CN Bold"/>
              <a:sym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51325" y="1250950"/>
            <a:ext cx="5268913" cy="858838"/>
            <a:chOff x="4240824" y="1439729"/>
            <a:chExt cx="4796749" cy="806885"/>
          </a:xfrm>
        </p:grpSpPr>
        <p:sp>
          <p:nvSpPr>
            <p:cNvPr id="8200" name="文本框 26"/>
            <p:cNvSpPr txBox="1"/>
            <p:nvPr/>
          </p:nvSpPr>
          <p:spPr>
            <a:xfrm>
              <a:off x="5081223" y="1439729"/>
              <a:ext cx="3956350" cy="806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lstStyle/>
            <a:p>
              <a:pPr algn="dist"/>
              <a:r>
                <a:rPr lang="zh-CN" altLang="en-US" sz="3200">
                  <a:solidFill>
                    <a:srgbClr val="0A0A0A"/>
                  </a:solidFill>
                  <a:latin typeface="思源黑体 CN Bold" charset="-122"/>
                  <a:ea typeface="思源黑体 CN Bold"/>
                  <a:sym typeface="微软雅黑" panose="020B0503020204020204" charset="-122"/>
                </a:rPr>
                <a:t>中秋、国庆节放假通知</a:t>
              </a:r>
              <a:endParaRPr lang="zh-CN" altLang="en-US" sz="3200">
                <a:solidFill>
                  <a:srgbClr val="0A0A0A"/>
                </a:solidFill>
                <a:latin typeface="思源黑体 CN Bold" charset="-122"/>
                <a:ea typeface="思源黑体 CN Bold"/>
                <a:sym typeface="微软雅黑" panose="020B0503020204020204" charset="-122"/>
              </a:endParaRPr>
            </a:p>
          </p:txBody>
        </p:sp>
        <p:sp>
          <p:nvSpPr>
            <p:cNvPr id="8201" name="文本框 27"/>
            <p:cNvSpPr/>
            <p:nvPr/>
          </p:nvSpPr>
          <p:spPr>
            <a:xfrm>
              <a:off x="4240824" y="1457618"/>
              <a:ext cx="646331" cy="580045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en-US" altLang="zh-CN" sz="3000">
                  <a:solidFill>
                    <a:schemeClr val="bg1"/>
                  </a:solidFill>
                  <a:latin typeface="思源黑体 CN Bold" charset="-122"/>
                  <a:ea typeface="思源黑体 CN Bold"/>
                  <a:sym typeface="微软雅黑" panose="020B0503020204020204" charset="-122"/>
                </a:rPr>
                <a:t>1</a:t>
              </a:r>
              <a:endParaRPr lang="zh-CN" altLang="en-US" sz="3000">
                <a:solidFill>
                  <a:schemeClr val="bg1"/>
                </a:solidFill>
                <a:latin typeface="思源黑体 CN Bold" charset="-122"/>
                <a:ea typeface="思源黑体 CN Bold"/>
                <a:sym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52913" y="2508250"/>
            <a:ext cx="5381625" cy="633413"/>
            <a:chOff x="4240824" y="1439729"/>
            <a:chExt cx="4617026" cy="702258"/>
          </a:xfrm>
        </p:grpSpPr>
        <p:sp>
          <p:nvSpPr>
            <p:cNvPr id="8203" name="文本框 29"/>
            <p:cNvSpPr txBox="1"/>
            <p:nvPr/>
          </p:nvSpPr>
          <p:spPr>
            <a:xfrm>
              <a:off x="5081338" y="1439729"/>
              <a:ext cx="3776512" cy="579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dist"/>
              <a:r>
                <a:rPr lang="zh-CN" altLang="en-US" sz="2800">
                  <a:solidFill>
                    <a:srgbClr val="0A0A0A"/>
                  </a:solidFill>
                  <a:latin typeface="思源黑体 CN Bold" charset="-122"/>
                  <a:ea typeface="思源黑体 CN Bold"/>
                  <a:sym typeface="微软雅黑" panose="020B0503020204020204" charset="-122"/>
                </a:rPr>
                <a:t>中秋、国庆假期安全须知</a:t>
              </a:r>
              <a:endParaRPr lang="zh-CN" altLang="en-US" sz="2800">
                <a:solidFill>
                  <a:srgbClr val="0A0A0A"/>
                </a:solidFill>
                <a:latin typeface="思源黑体 CN Bold" charset="-122"/>
                <a:ea typeface="思源黑体 CN Bold"/>
                <a:sym typeface="微软雅黑" panose="020B0503020204020204" charset="-122"/>
              </a:endParaRPr>
            </a:p>
          </p:txBody>
        </p:sp>
        <p:sp>
          <p:nvSpPr>
            <p:cNvPr id="8204" name="文本框 30"/>
            <p:cNvSpPr/>
            <p:nvPr/>
          </p:nvSpPr>
          <p:spPr>
            <a:xfrm>
              <a:off x="4240824" y="1457618"/>
              <a:ext cx="646331" cy="684369"/>
            </a:xfrm>
            <a:prstGeom prst="roundRect">
              <a:avLst>
                <a:gd name="adj" fmla="val 16667"/>
              </a:avLst>
            </a:prstGeom>
            <a:solidFill>
              <a:srgbClr val="D94069"/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en-US" altLang="zh-CN" sz="3000">
                  <a:solidFill>
                    <a:schemeClr val="bg1"/>
                  </a:solidFill>
                  <a:latin typeface="思源黑体 CN Bold" charset="-122"/>
                  <a:ea typeface="思源黑体 CN Bold"/>
                  <a:sym typeface="微软雅黑" panose="020B0503020204020204" charset="-122"/>
                </a:rPr>
                <a:t>2</a:t>
              </a:r>
              <a:endParaRPr lang="zh-CN" altLang="en-US" sz="3000">
                <a:solidFill>
                  <a:schemeClr val="bg1"/>
                </a:solidFill>
                <a:latin typeface="思源黑体 CN Bold" charset="-122"/>
                <a:ea typeface="思源黑体 CN Bold"/>
                <a:sym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51325" y="3743325"/>
            <a:ext cx="5075238" cy="636588"/>
            <a:chOff x="4240824" y="1439729"/>
            <a:chExt cx="4773295" cy="597934"/>
          </a:xfrm>
        </p:grpSpPr>
        <p:sp>
          <p:nvSpPr>
            <p:cNvPr id="8206" name="文本框 32"/>
            <p:cNvSpPr txBox="1"/>
            <p:nvPr/>
          </p:nvSpPr>
          <p:spPr>
            <a:xfrm>
              <a:off x="5081564" y="1439729"/>
              <a:ext cx="3932555" cy="5924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3500">
                  <a:solidFill>
                    <a:srgbClr val="0A0A0A"/>
                  </a:solidFill>
                  <a:latin typeface="思源黑体 CN Bold" charset="-122"/>
                  <a:ea typeface="思源黑体 CN Bold"/>
                  <a:sym typeface="微软雅黑" panose="020B0503020204020204" charset="-122"/>
                </a:rPr>
                <a:t>劳逸结合不忘学习</a:t>
              </a:r>
              <a:endParaRPr lang="zh-CN" altLang="en-US" sz="3500">
                <a:solidFill>
                  <a:srgbClr val="0A0A0A"/>
                </a:solidFill>
                <a:latin typeface="思源黑体 CN Bold" charset="-122"/>
                <a:ea typeface="思源黑体 CN Bold"/>
                <a:sym typeface="微软雅黑" panose="020B0503020204020204" charset="-122"/>
              </a:endParaRPr>
            </a:p>
          </p:txBody>
        </p:sp>
        <p:sp>
          <p:nvSpPr>
            <p:cNvPr id="8207" name="文本框 33"/>
            <p:cNvSpPr/>
            <p:nvPr/>
          </p:nvSpPr>
          <p:spPr>
            <a:xfrm>
              <a:off x="4240824" y="1457618"/>
              <a:ext cx="646331" cy="580045"/>
            </a:xfrm>
            <a:prstGeom prst="roundRect">
              <a:avLst>
                <a:gd name="adj" fmla="val 16667"/>
              </a:avLst>
            </a:prstGeom>
            <a:solidFill>
              <a:srgbClr val="9ACC2A"/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en-US" altLang="zh-CN" sz="3000">
                  <a:solidFill>
                    <a:schemeClr val="bg1"/>
                  </a:solidFill>
                  <a:latin typeface="思源黑体 CN Bold" charset="-122"/>
                  <a:ea typeface="思源黑体 CN Bold"/>
                  <a:sym typeface="微软雅黑" panose="020B0503020204020204" charset="-122"/>
                </a:rPr>
                <a:t>3</a:t>
              </a:r>
              <a:endParaRPr lang="zh-CN" altLang="en-US" sz="3000">
                <a:solidFill>
                  <a:schemeClr val="bg1"/>
                </a:solidFill>
                <a:latin typeface="思源黑体 CN Bold" charset="-122"/>
                <a:ea typeface="思源黑体 CN Bold"/>
                <a:sym typeface="微软雅黑" panose="020B0503020204020204" charset="-122"/>
              </a:endParaRPr>
            </a:p>
          </p:txBody>
        </p:sp>
      </p:grpSp>
      <p:pic>
        <p:nvPicPr>
          <p:cNvPr id="8208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362" y="3197225"/>
            <a:ext cx="5754687" cy="431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050" y="2692400"/>
            <a:ext cx="5872163" cy="440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5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f</a:t>
            </a:r>
            <a:r>
              <a:rPr lang="zh-CN" altLang="en-US" sz="200">
                <a:latin typeface="思源黑体 CN Medium"/>
                <a:cs typeface="思源黑体 CN Medium" charset="0"/>
              </a:rPr>
              <a:t>、幕墙在正常使用时，每隔三年应进行一次全面检查，对玻璃、密封条、密封胶、结构胶等应在不利的位置进行检查；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49154" name="文本框 3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信息互动部分指的是</a:t>
            </a:r>
            <a:r>
              <a:rPr lang="en-US" altLang="zh-CN" sz="200">
                <a:latin typeface="思源黑体 CN Medium"/>
              </a:rPr>
              <a:t>xxxx</a:t>
            </a:r>
            <a:r>
              <a:rPr lang="zh-CN" altLang="en-US" sz="200">
                <a:latin typeface="思源黑体 CN Medium"/>
                <a:cs typeface="思源黑体 CN Medium" charset="0"/>
              </a:rPr>
              <a:t>管理论坛，在这里实现异地的实时交流，便于施工技术的讨论、施工中问题的解决等，所有信息均可在这里交流，保证了施工顺利进展，出现问题及时解决。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4915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396875"/>
            <a:ext cx="9144000" cy="7392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544888" y="4468813"/>
            <a:ext cx="5538787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3200">
                <a:solidFill>
                  <a:schemeClr val="accent1"/>
                </a:solidFill>
                <a:latin typeface="阿里巴巴普惠体 B" charset="-122"/>
                <a:ea typeface="阿里巴巴普惠体 B" charset="-122"/>
                <a:sym typeface="思源黑体 CN Medium"/>
              </a:rPr>
              <a:t>祝同学们中秋节、国庆节愉快！</a:t>
            </a:r>
            <a:endParaRPr lang="zh-CN" altLang="zh-CN" sz="3200">
              <a:solidFill>
                <a:schemeClr val="accent1"/>
              </a:solidFill>
              <a:latin typeface="阿里巴巴普惠体 B" charset="-122"/>
              <a:ea typeface="阿里巴巴普惠体 B" charset="-122"/>
              <a:sym typeface="思源黑体 CN Medium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00425" y="3706813"/>
            <a:ext cx="5826125" cy="1522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/>
            <a:r>
              <a:rPr lang="zh-CN" altLang="zh-CN" sz="3200">
                <a:solidFill>
                  <a:schemeClr val="accent1"/>
                </a:solidFill>
                <a:latin typeface="阿里巴巴普惠体 B" charset="-122"/>
                <a:ea typeface="阿里巴巴普惠体 B" charset="-122"/>
                <a:sym typeface="思源黑体 CN Medium"/>
              </a:rPr>
              <a:t>祝伟大的祖国7</a:t>
            </a:r>
            <a:r>
              <a:rPr lang="en-US" altLang="zh-CN" sz="3200">
                <a:solidFill>
                  <a:schemeClr val="accent1"/>
                </a:solidFill>
                <a:latin typeface="阿里巴巴普惠体 B" charset="-122"/>
                <a:ea typeface="阿里巴巴普惠体 B" charset="-122"/>
                <a:sym typeface="思源黑体 CN Medium"/>
              </a:rPr>
              <a:t>4</a:t>
            </a:r>
            <a:r>
              <a:rPr lang="zh-CN" altLang="zh-CN" sz="3200">
                <a:solidFill>
                  <a:schemeClr val="accent1"/>
                </a:solidFill>
                <a:latin typeface="阿里巴巴普惠体 B" charset="-122"/>
                <a:ea typeface="阿里巴巴普惠体 B" charset="-122"/>
                <a:sym typeface="思源黑体 CN Medium"/>
              </a:rPr>
              <a:t>周年生日快乐！</a:t>
            </a:r>
            <a:endParaRPr lang="zh-CN" altLang="zh-CN" sz="3200">
              <a:solidFill>
                <a:schemeClr val="accent1"/>
              </a:solidFill>
              <a:latin typeface="阿里巴巴普惠体 B" charset="-122"/>
              <a:ea typeface="阿里巴巴普惠体 B" charset="-122"/>
              <a:sym typeface="思源黑体 CN Medium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556125" y="1514475"/>
            <a:ext cx="3327400" cy="61277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4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rPr>
              <a:t>喜迎中秋</a:t>
            </a:r>
            <a:r>
              <a:rPr lang="en-US" altLang="zh-CN" sz="24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rPr>
              <a:t> </a:t>
            </a:r>
            <a:r>
              <a:rPr lang="zh-CN" altLang="en-US" sz="24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rPr>
              <a:t>庆祝国庆</a:t>
            </a:r>
            <a:endParaRPr lang="zh-CN" altLang="en-US" sz="24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  <a:sym typeface="思源黑体 CN Regular" pitchFamily="34" charset="-122"/>
            </a:endParaRPr>
          </a:p>
        </p:txBody>
      </p:sp>
      <p:sp>
        <p:nvSpPr>
          <p:cNvPr id="49160" name="文本框 10"/>
          <p:cNvSpPr txBox="1"/>
          <p:nvPr/>
        </p:nvSpPr>
        <p:spPr>
          <a:xfrm>
            <a:off x="1244600" y="665163"/>
            <a:ext cx="10969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结束语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6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6.3 </a:t>
            </a:r>
            <a:r>
              <a:rPr lang="zh-CN" altLang="en-US" sz="200">
                <a:latin typeface="思源黑体 CN Medium"/>
                <a:cs typeface="思源黑体 CN Medium" charset="0"/>
              </a:rPr>
              <a:t>因幕墙密封及结构原因而导致的渗漏；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14338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，临时遮蔽需土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14339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768526" y="702508"/>
            <a:ext cx="8737405" cy="4248000"/>
            <a:chOff x="1768526" y="702508"/>
            <a:chExt cx="8737405" cy="4248000"/>
          </a:xfrm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768526" y="702508"/>
              <a:ext cx="8737405" cy="4248000"/>
              <a:chOff x="1821013" y="2173292"/>
              <a:chExt cx="8737405" cy="4248000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1821013" y="2173292"/>
                <a:ext cx="8737405" cy="4248000"/>
              </a:xfrm>
              <a:prstGeom prst="roundRect">
                <a:avLst>
                  <a:gd name="adj" fmla="val 1260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思源黑体 CN Bold" charset="-122"/>
                  <a:ea typeface="思源黑体 CN Bold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2113699" y="2349258"/>
                <a:ext cx="8200087" cy="3924918"/>
              </a:xfrm>
              <a:prstGeom prst="roundRect">
                <a:avLst>
                  <a:gd name="adj" fmla="val 126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思源黑体 CN Bold" charset="-122"/>
                  <a:ea typeface="思源黑体 CN Bold"/>
                </a:endParaRPr>
              </a:p>
            </p:txBody>
          </p:sp>
        </p:grpSp>
        <p:sp>
          <p:nvSpPr>
            <p:cNvPr id="24" name="矩形: 圆角 23"/>
            <p:cNvSpPr/>
            <p:nvPr/>
          </p:nvSpPr>
          <p:spPr>
            <a:xfrm>
              <a:off x="1889437" y="804819"/>
              <a:ext cx="8427220" cy="4033634"/>
            </a:xfrm>
            <a:prstGeom prst="roundRect">
              <a:avLst>
                <a:gd name="adj" fmla="val 126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latin typeface="思源黑体 CN Bold" charset="-122"/>
                <a:ea typeface="思源黑体 CN Bold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933700" y="2874963"/>
            <a:ext cx="7737475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800" b="1">
                <a:solidFill>
                  <a:srgbClr val="262626"/>
                </a:solidFill>
                <a:latin typeface="思源黑体 CN Bold" charset="-122"/>
                <a:ea typeface="思源黑体 CN Bold"/>
                <a:sym typeface="微软雅黑" panose="020B0503020204020204" charset="-122"/>
              </a:rPr>
              <a:t>中秋、国庆假期安全须知</a:t>
            </a:r>
            <a:endParaRPr lang="zh-CN" altLang="en-US" sz="4800" b="1">
              <a:solidFill>
                <a:srgbClr val="262626"/>
              </a:solidFill>
              <a:latin typeface="思源黑体 CN Bold" charset="-122"/>
              <a:ea typeface="思源黑体 CN Bold"/>
              <a:sym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39515" y="1363345"/>
            <a:ext cx="5465763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6000" b="1">
                <a:solidFill>
                  <a:srgbClr val="FF6600"/>
                </a:solidFill>
                <a:latin typeface="思源黑体 CN Bold" charset="-122"/>
                <a:ea typeface="思源黑体 CN Bold"/>
                <a:sym typeface="微软雅黑" panose="020B0503020204020204" charset="-122"/>
              </a:rPr>
              <a:t>二</a:t>
            </a:r>
            <a:endParaRPr lang="zh-CN" altLang="en-US" sz="6000" b="1">
              <a:solidFill>
                <a:srgbClr val="FF6600"/>
              </a:solidFill>
              <a:latin typeface="思源黑体 CN Bold" charset="-122"/>
              <a:ea typeface="思源黑体 CN Bold"/>
              <a:sym typeface="微软雅黑" panose="020B0503020204020204" charset="-122"/>
            </a:endParaRPr>
          </a:p>
        </p:txBody>
      </p:sp>
      <p:pic>
        <p:nvPicPr>
          <p:cNvPr id="1434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350" y="3429000"/>
            <a:ext cx="5233988" cy="392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96350" y="3082925"/>
            <a:ext cx="3462338" cy="461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7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一、顶板双层双向钢筋应上下对齐，间距应略少于设计规范要求。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16386" name="文本框 2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（</a:t>
            </a:r>
            <a:r>
              <a:rPr lang="en-US" altLang="zh-CN" sz="200">
                <a:latin typeface="思源黑体 CN Medium"/>
              </a:rPr>
              <a:t>3</a:t>
            </a:r>
            <a:r>
              <a:rPr lang="zh-CN" altLang="en-US" sz="200">
                <a:latin typeface="思源黑体 CN Medium"/>
                <a:cs typeface="思源黑体 CN Medium" charset="0"/>
              </a:rPr>
              <a:t>）支立模板要按工序操作，当一块或几块模板单独竖立较大模板时，应设临时支撑，上下必须牢固。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16387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219575" y="2136775"/>
            <a:ext cx="6748463" cy="3559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自觉遵守交通法规，养成文明出行的良好习惯，</a:t>
            </a:r>
            <a:endParaRPr lang="zh-CN" altLang="en-US" sz="2000">
              <a:solidFill>
                <a:srgbClr val="000000"/>
              </a:solidFill>
              <a:latin typeface="阿里巴巴普惠体 B" charset="-122"/>
              <a:ea typeface="阿里巴巴普惠体 B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过马路走斑马线，多观察路况，不闯红灯，不翻越隔离栏。</a:t>
            </a:r>
            <a:endParaRPr lang="zh-CN" altLang="en-US" sz="2000">
              <a:solidFill>
                <a:srgbClr val="000000"/>
              </a:solidFill>
              <a:latin typeface="阿里巴巴普惠体 B" charset="-122"/>
              <a:ea typeface="阿里巴巴普惠体 B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未满</a:t>
            </a:r>
            <a:r>
              <a:rPr lang="en-US" altLang="zh-CN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12</a:t>
            </a:r>
            <a:r>
              <a:rPr lang="zh-CN" altLang="en-US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周岁不在公路上骑自行车，未满</a:t>
            </a:r>
            <a:r>
              <a:rPr lang="en-US" altLang="zh-CN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16</a:t>
            </a:r>
            <a:r>
              <a:rPr lang="zh-CN" altLang="en-US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周岁不骑电动自行车。</a:t>
            </a:r>
            <a:endParaRPr lang="zh-CN" altLang="en-US" sz="2000">
              <a:solidFill>
                <a:srgbClr val="000000"/>
              </a:solidFill>
              <a:latin typeface="阿里巴巴普惠体 B" charset="-122"/>
              <a:ea typeface="阿里巴巴普惠体 B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不在公路上、停放车辆周围或车辆盲区玩耍打闹。</a:t>
            </a:r>
            <a:endParaRPr lang="zh-CN" altLang="en-US" sz="2000">
              <a:solidFill>
                <a:srgbClr val="000000"/>
              </a:solidFill>
              <a:latin typeface="阿里巴巴普惠体 B" charset="-122"/>
              <a:ea typeface="阿里巴巴普惠体 B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行走或骑车时不看手机、不听音乐。不在机动车道骑车，不与机动车争道抢行。</a:t>
            </a:r>
            <a:endParaRPr lang="zh-CN" altLang="en-US" sz="2000">
              <a:solidFill>
                <a:srgbClr val="000000"/>
              </a:solidFill>
              <a:latin typeface="阿里巴巴普惠体 B" charset="-122"/>
              <a:ea typeface="阿里巴巴普惠体 B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切勿乘坐私揽客源、无营运资质等“黑车”，不乘坐违规三四轮车。</a:t>
            </a:r>
            <a:endParaRPr lang="zh-CN" altLang="en-US" sz="2000">
              <a:solidFill>
                <a:srgbClr val="000000"/>
              </a:solidFill>
              <a:latin typeface="阿里巴巴普惠体 B" charset="-122"/>
              <a:ea typeface="阿里巴巴普惠体 B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latin typeface="阿里巴巴普惠体 B" charset="-122"/>
                <a:ea typeface="阿里巴巴普惠体 B" charset="-122"/>
              </a:rPr>
              <a:t>不坐超速、超载、酒驾的车辆。乘坐私家车要系好安全带。</a:t>
            </a:r>
            <a:endParaRPr lang="zh-CN" altLang="en-US" sz="2000">
              <a:solidFill>
                <a:srgbClr val="000000"/>
              </a:solidFill>
              <a:latin typeface="阿里巴巴普惠体 B" charset="-122"/>
              <a:ea typeface="阿里巴巴普惠体 B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84300" y="1492250"/>
            <a:ext cx="4410075" cy="503238"/>
            <a:chOff x="1383918" y="1985510"/>
            <a:chExt cx="4409902" cy="504000"/>
          </a:xfrm>
        </p:grpSpPr>
        <p:sp>
          <p:nvSpPr>
            <p:cNvPr id="4" name="矩形: 圆角 3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01</a:t>
              </a:r>
              <a:endParaRPr lang="en-US" altLang="zh-CN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2563057" y="1985510"/>
              <a:ext cx="3230763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交通篇</a:t>
              </a:r>
              <a:r>
                <a:rPr lang="en-US" altLang="zh-CN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——</a:t>
              </a:r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安全文明出行</a:t>
              </a:r>
              <a:endPara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8" y="2809875"/>
            <a:ext cx="3095625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3986213" y="2071688"/>
            <a:ext cx="7315200" cy="37179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6395" name="文本框 11"/>
          <p:cNvSpPr txBox="1"/>
          <p:nvPr/>
        </p:nvSpPr>
        <p:spPr>
          <a:xfrm>
            <a:off x="1244600" y="665163"/>
            <a:ext cx="3535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中秋、国庆假期安全须知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1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结合工程建设和工程区水土流失特点，对本工程不同部位的水土流失量及影响水土流失的主要因子，本</a:t>
            </a:r>
            <a:r>
              <a:rPr lang="en-US" altLang="zh-CN" sz="200">
                <a:latin typeface="思源黑体 CN Medium"/>
              </a:rPr>
              <a:t>xxxx</a:t>
            </a:r>
            <a:r>
              <a:rPr lang="zh-CN" altLang="en-US" sz="200">
                <a:latin typeface="思源黑体 CN Medium"/>
                <a:cs typeface="思源黑体 CN Medium" charset="0"/>
              </a:rPr>
              <a:t>建设期共设置</a:t>
            </a:r>
            <a:r>
              <a:rPr lang="en-US" altLang="zh-CN" sz="200">
                <a:latin typeface="思源黑体 CN Medium"/>
              </a:rPr>
              <a:t>2</a:t>
            </a:r>
            <a:r>
              <a:rPr lang="zh-CN" altLang="en-US" sz="200">
                <a:latin typeface="思源黑体 CN Medium"/>
                <a:cs typeface="思源黑体 CN Medium" charset="0"/>
              </a:rPr>
              <a:t>个监测点，其中建筑区</a:t>
            </a:r>
            <a:r>
              <a:rPr lang="en-US" altLang="zh-CN" sz="200">
                <a:latin typeface="思源黑体 CN Medium"/>
              </a:rPr>
              <a:t>1</a:t>
            </a:r>
            <a:r>
              <a:rPr lang="zh-CN" altLang="en-US" sz="200">
                <a:latin typeface="思源黑体 CN Medium"/>
                <a:cs typeface="思源黑体 CN Medium" charset="0"/>
              </a:rPr>
              <a:t>个监测点，表土堆放场</a:t>
            </a:r>
            <a:r>
              <a:rPr lang="en-US" altLang="zh-CN" sz="200">
                <a:latin typeface="思源黑体 CN Medium"/>
              </a:rPr>
              <a:t>1</a:t>
            </a:r>
            <a:r>
              <a:rPr lang="zh-CN" altLang="en-US" sz="200">
                <a:latin typeface="思源黑体 CN Medium"/>
                <a:cs typeface="思源黑体 CN Medium" charset="0"/>
              </a:rPr>
              <a:t>个监测点。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18434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地基雨季须有防水措施。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18435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073275" y="3460750"/>
            <a:ext cx="5535613" cy="2057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fontAlgn="auto">
              <a:lnSpc>
                <a:spcPct val="100000"/>
              </a:lnSpc>
            </a:pPr>
            <a:r>
              <a:rPr lang="en-US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电信诈骗是指不法分子通过电话、网络和短信方式，编造虚假信息，设置骗局，对受害人实施远程、非接触式诈骗，诱使受害人给不法分子打款或者转账的犯罪行为。</a:t>
            </a:r>
            <a:endParaRPr lang="en-US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fontAlgn="auto">
              <a:lnSpc>
                <a:spcPct val="100000"/>
              </a:lnSpc>
            </a:pPr>
            <a:r>
              <a:rPr lang="en-US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注意财物安全，防范盗窃和诈骗行为，避免在公共场所露财。</a:t>
            </a:r>
            <a:endParaRPr lang="zh-CN" altLang="en-US" strike="noStrike" noProof="1">
              <a:solidFill>
                <a:srgbClr val="000000"/>
              </a:solidFill>
              <a:latin typeface="阿里巴巴普惠体 B" charset="-122"/>
              <a:ea typeface="阿里巴巴普惠体 B" charset="-122"/>
              <a:cs typeface="思源黑体 CN Normal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00163" y="2235200"/>
            <a:ext cx="5073650" cy="503238"/>
            <a:chOff x="1383918" y="1985510"/>
            <a:chExt cx="5072300" cy="504000"/>
          </a:xfrm>
        </p:grpSpPr>
        <p:sp>
          <p:nvSpPr>
            <p:cNvPr id="6" name="矩形: 圆角 5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02</a:t>
              </a:r>
              <a:endParaRPr lang="en-US" altLang="zh-CN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防诈篇</a:t>
              </a:r>
              <a:r>
                <a:rPr lang="en-US" altLang="zh-CN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——</a:t>
              </a:r>
              <a:r>
                <a:rPr lang="en-US" sz="2000" b="1" strike="noStrike" noProof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防范盗窃和诈骗</a:t>
              </a:r>
              <a:endParaRPr lang="en-US" altLang="en-US" sz="2000" b="1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1804988" y="3405188"/>
            <a:ext cx="5805488" cy="24082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8442" name="文本框 10"/>
          <p:cNvSpPr txBox="1"/>
          <p:nvPr/>
        </p:nvSpPr>
        <p:spPr>
          <a:xfrm>
            <a:off x="1244600" y="665163"/>
            <a:ext cx="3535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中秋、国庆假期安全须知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  <p:pic>
        <p:nvPicPr>
          <p:cNvPr id="1844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863600"/>
            <a:ext cx="2962275" cy="526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3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i</a:t>
            </a:r>
            <a:r>
              <a:rPr lang="zh-CN" altLang="en-US" sz="200">
                <a:latin typeface="思源黑体 CN Medium"/>
                <a:cs typeface="思源黑体 CN Medium" charset="0"/>
              </a:rPr>
              <a:t>、钢结构焊接完后，所有焊缝进行光整处理，外观光滑，并加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20482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12.2.2</a:t>
            </a:r>
            <a:r>
              <a:rPr lang="zh-CN" altLang="en-US" sz="200">
                <a:latin typeface="思源黑体 CN Medium"/>
                <a:cs typeface="思源黑体 CN Medium" charset="0"/>
              </a:rPr>
              <a:t>对施工单位的建议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2048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: 圆角 10"/>
          <p:cNvSpPr/>
          <p:nvPr/>
        </p:nvSpPr>
        <p:spPr>
          <a:xfrm>
            <a:off x="1524000" y="2025650"/>
            <a:ext cx="1974850" cy="5762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</a:rPr>
              <a:t>拒绝诱惑，远离诈骗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06463" y="2689225"/>
            <a:ext cx="3209925" cy="2789238"/>
            <a:chOff x="906548" y="3057662"/>
            <a:chExt cx="3209281" cy="2788580"/>
          </a:xfrm>
        </p:grpSpPr>
        <p:sp>
          <p:nvSpPr>
            <p:cNvPr id="10" name="任意多边形: 形状 9"/>
            <p:cNvSpPr/>
            <p:nvPr/>
          </p:nvSpPr>
          <p:spPr>
            <a:xfrm>
              <a:off x="906548" y="3057662"/>
              <a:ext cx="3209281" cy="2788580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0487" name="文本框 10"/>
            <p:cNvSpPr txBox="1"/>
            <p:nvPr/>
          </p:nvSpPr>
          <p:spPr>
            <a:xfrm>
              <a:off x="1038256" y="3380567"/>
              <a:ext cx="2945865" cy="23069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“天上不会掉馅饼”，大家要深知，中奖、退税、无担保低息贷款等好事不会无缘无故降临到头上。因此，对陌生人的电话或短信应该一概不予理睬，这是防范诈骗的第一道防线。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12" name="矩形: 圆角 10"/>
          <p:cNvSpPr/>
          <p:nvPr/>
        </p:nvSpPr>
        <p:spPr>
          <a:xfrm>
            <a:off x="4865688" y="2025650"/>
            <a:ext cx="1973263" cy="5762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</a:rPr>
              <a:t>不要暴露信息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48150" y="2689225"/>
            <a:ext cx="3208338" cy="2789238"/>
            <a:chOff x="906548" y="3057662"/>
            <a:chExt cx="3209281" cy="2788580"/>
          </a:xfrm>
        </p:grpSpPr>
        <p:sp>
          <p:nvSpPr>
            <p:cNvPr id="14" name="任意多边形: 形状 13"/>
            <p:cNvSpPr/>
            <p:nvPr/>
          </p:nvSpPr>
          <p:spPr>
            <a:xfrm>
              <a:off x="906548" y="3057662"/>
              <a:ext cx="3209281" cy="2788580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0491" name="文本框 14"/>
            <p:cNvSpPr txBox="1"/>
            <p:nvPr/>
          </p:nvSpPr>
          <p:spPr>
            <a:xfrm>
              <a:off x="1038256" y="3363634"/>
              <a:ext cx="2945865" cy="1938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我们把个人的隐私暴露在网上，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给不法分子提供了可趁之机；不要随便同意陌生人的好友申请，不轻易打开陌生人发来的文件或链接；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16" name="矩形: 圆角 10"/>
          <p:cNvSpPr/>
          <p:nvPr/>
        </p:nvSpPr>
        <p:spPr>
          <a:xfrm>
            <a:off x="8205788" y="2025650"/>
            <a:ext cx="1974850" cy="5762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</a:rPr>
              <a:t>不要贪小便宜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588250" y="2689225"/>
            <a:ext cx="3209925" cy="2789238"/>
            <a:chOff x="906548" y="3057662"/>
            <a:chExt cx="3209281" cy="2788580"/>
          </a:xfrm>
        </p:grpSpPr>
        <p:sp>
          <p:nvSpPr>
            <p:cNvPr id="18" name="任意多边形: 形状 17"/>
            <p:cNvSpPr/>
            <p:nvPr/>
          </p:nvSpPr>
          <p:spPr>
            <a:xfrm>
              <a:off x="906548" y="3057662"/>
              <a:ext cx="3209281" cy="2788580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0495" name="文本框 18"/>
            <p:cNvSpPr txBox="1"/>
            <p:nvPr/>
          </p:nvSpPr>
          <p:spPr>
            <a:xfrm>
              <a:off x="1038256" y="3380567"/>
              <a:ext cx="2945865" cy="23069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不要相信互联网上随便弹出的“免费装备”“低价游戏”等窗口信息，这往往是骗子的诱饵；不要相信互联网上的“轻松赚钱”“快速返利”“高价刷单”等幌子。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20496" name="文本框 20"/>
          <p:cNvSpPr txBox="1"/>
          <p:nvPr/>
        </p:nvSpPr>
        <p:spPr>
          <a:xfrm>
            <a:off x="1362075" y="908050"/>
            <a:ext cx="3536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中秋、国庆假期安全须知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  <p:sp>
        <p:nvSpPr>
          <p:cNvPr id="20497" name="文本框 4"/>
          <p:cNvSpPr txBox="1"/>
          <p:nvPr/>
        </p:nvSpPr>
        <p:spPr>
          <a:xfrm>
            <a:off x="4560888" y="1438275"/>
            <a:ext cx="3646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我们应该如何预防诈骗？</a:t>
            </a:r>
            <a:endParaRPr lang="zh-CN" altLang="en-US" sz="2400"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3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混凝土浇筑过程中应在浇筑地点进行取样，留置试块。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22530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3.4 </a:t>
            </a:r>
            <a:r>
              <a:rPr lang="zh-CN" altLang="en-US" sz="200">
                <a:latin typeface="思源黑体 CN Medium"/>
                <a:cs typeface="思源黑体 CN Medium" charset="0"/>
              </a:rPr>
              <a:t>土石方平衡流向分析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22531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1481138" y="2249488"/>
            <a:ext cx="5072062" cy="503237"/>
            <a:chOff x="1383918" y="1985510"/>
            <a:chExt cx="5072300" cy="504000"/>
          </a:xfrm>
        </p:grpSpPr>
        <p:sp>
          <p:nvSpPr>
            <p:cNvPr id="8" name="矩形: 圆角 7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03</a:t>
              </a:r>
              <a:endParaRPr lang="en-US" altLang="zh-CN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消防篇</a:t>
              </a:r>
              <a:r>
                <a:rPr lang="en-US" altLang="zh-CN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——</a:t>
              </a:r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防火安全 时刻警惕</a:t>
              </a:r>
              <a:endPara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2660650" y="3159125"/>
            <a:ext cx="7951788" cy="738188"/>
            <a:chOff x="2479929" y="3145831"/>
            <a:chExt cx="7952542" cy="737235"/>
          </a:xfrm>
        </p:grpSpPr>
        <p:sp>
          <p:nvSpPr>
            <p:cNvPr id="11" name="矩形: 圆角 10"/>
            <p:cNvSpPr/>
            <p:nvPr/>
          </p:nvSpPr>
          <p:spPr>
            <a:xfrm>
              <a:off x="2479929" y="3264267"/>
              <a:ext cx="2050507" cy="46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注意防火安全</a:t>
              </a:r>
              <a:endParaRPr lang="zh-CN" altLang="en-US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22538" name="文本框 11"/>
            <p:cNvSpPr txBox="1"/>
            <p:nvPr/>
          </p:nvSpPr>
          <p:spPr>
            <a:xfrm>
              <a:off x="4669269" y="3145831"/>
              <a:ext cx="5763202" cy="7372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阿里巴巴普惠体 B" charset="-122"/>
                  <a:ea typeface="阿里巴巴普惠体 B" charset="-122"/>
                </a:rPr>
                <a:t>居家时注意用电、用气安全，熟悉家电使用方法，以防触电和煤气中毒。及时清理阳台、楼道杂物，教育孩子不玩火。</a:t>
              </a:r>
              <a:endParaRPr lang="zh-CN" altLang="en-US" sz="1400">
                <a:latin typeface="阿里巴巴普惠体 B" charset="-122"/>
                <a:ea typeface="阿里巴巴普惠体 B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60650" y="4613275"/>
            <a:ext cx="7951788" cy="736600"/>
            <a:chOff x="2479929" y="3145831"/>
            <a:chExt cx="7952542" cy="737235"/>
          </a:xfrm>
        </p:grpSpPr>
        <p:sp>
          <p:nvSpPr>
            <p:cNvPr id="15" name="矩形: 圆角 14"/>
            <p:cNvSpPr/>
            <p:nvPr/>
          </p:nvSpPr>
          <p:spPr>
            <a:xfrm>
              <a:off x="2479929" y="3264267"/>
              <a:ext cx="2050507" cy="46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熟悉逃生路线</a:t>
              </a:r>
              <a:endParaRPr lang="zh-CN" altLang="en-US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22541" name="文本框 15"/>
            <p:cNvSpPr txBox="1"/>
            <p:nvPr/>
          </p:nvSpPr>
          <p:spPr>
            <a:xfrm>
              <a:off x="4669269" y="3145831"/>
              <a:ext cx="5763202" cy="7372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阿里巴巴普惠体 B" charset="-122"/>
                  <a:ea typeface="阿里巴巴普惠体 B" charset="-122"/>
                </a:rPr>
                <a:t>外出时注意熟悉场所的疏散通道位置和逃生路线，如遇火情有序逃生，不乘坐电梯、不贪恋财物、掌握正确逃生方法。</a:t>
              </a:r>
              <a:endParaRPr lang="zh-CN" altLang="en-US" sz="1400">
                <a:latin typeface="阿里巴巴普惠体 B" charset="-122"/>
                <a:ea typeface="阿里巴巴普惠体 B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2660650" y="4243388"/>
            <a:ext cx="7951788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文本框 18"/>
          <p:cNvSpPr txBox="1"/>
          <p:nvPr/>
        </p:nvSpPr>
        <p:spPr>
          <a:xfrm>
            <a:off x="1244600" y="820738"/>
            <a:ext cx="3535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中秋、国庆假期安全须知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3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不同形式及部位的幕墙安装。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24578" name="文本框 2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开关的保险丝容量应为该机的</a:t>
            </a:r>
            <a:r>
              <a:rPr lang="en-US" altLang="zh-CN" sz="200">
                <a:latin typeface="思源黑体 CN Medium"/>
              </a:rPr>
              <a:t>1.6 </a:t>
            </a:r>
            <a:r>
              <a:rPr lang="zh-CN" altLang="en-US" sz="200">
                <a:latin typeface="思源黑体 CN Medium"/>
                <a:cs typeface="思源黑体 CN Medium" charset="0"/>
              </a:rPr>
              <a:t>倍，保险丝不准用铜丝或铁丝代替；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24579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对角圆角矩形 3"/>
          <p:cNvSpPr/>
          <p:nvPr/>
        </p:nvSpPr>
        <p:spPr>
          <a:xfrm>
            <a:off x="1943100" y="-1682750"/>
            <a:ext cx="1968500" cy="381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17780" rIns="0" bIns="0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en-US" altLang="zh-CN" sz="2000" strike="noStrike" noProof="1">
              <a:solidFill>
                <a:srgbClr val="FA3924"/>
              </a:solidFill>
              <a:latin typeface="思源黑体 CN Medium" pitchFamily="34" charset="-122"/>
              <a:ea typeface="思源黑体 CN Medium" pitchFamily="34" charset="-122"/>
              <a:sym typeface="+mn-ea"/>
            </a:endParaRPr>
          </a:p>
        </p:txBody>
      </p:sp>
      <p:sp>
        <p:nvSpPr>
          <p:cNvPr id="4" name="对角圆角矩形 4"/>
          <p:cNvSpPr/>
          <p:nvPr/>
        </p:nvSpPr>
        <p:spPr>
          <a:xfrm>
            <a:off x="4795838" y="-1690687"/>
            <a:ext cx="1970088" cy="381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17780" rIns="0" bIns="0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en-US" altLang="zh-CN" sz="2000" strike="noStrike" noProof="1">
              <a:solidFill>
                <a:srgbClr val="FA3924"/>
              </a:solidFill>
              <a:latin typeface="思源黑体 CN Medium" pitchFamily="34" charset="-122"/>
              <a:ea typeface="思源黑体 CN Medium" pitchFamily="34" charset="-122"/>
              <a:sym typeface="+mn-ea"/>
            </a:endParaRPr>
          </a:p>
        </p:txBody>
      </p:sp>
      <p:sp>
        <p:nvSpPr>
          <p:cNvPr id="6" name="矩形: 圆角 10"/>
          <p:cNvSpPr/>
          <p:nvPr/>
        </p:nvSpPr>
        <p:spPr>
          <a:xfrm>
            <a:off x="1746250" y="2338388"/>
            <a:ext cx="1973263" cy="5762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</a:rPr>
              <a:t>景区森林防火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28713" y="3001963"/>
            <a:ext cx="3208337" cy="2062162"/>
            <a:chOff x="906548" y="3057662"/>
            <a:chExt cx="3209281" cy="2062367"/>
          </a:xfrm>
        </p:grpSpPr>
        <p:sp>
          <p:nvSpPr>
            <p:cNvPr id="8" name="任意多边形: 形状 7"/>
            <p:cNvSpPr/>
            <p:nvPr/>
          </p:nvSpPr>
          <p:spPr>
            <a:xfrm>
              <a:off x="906548" y="3057662"/>
              <a:ext cx="3209281" cy="2062367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4585" name="文本框 8"/>
            <p:cNvSpPr txBox="1"/>
            <p:nvPr/>
          </p:nvSpPr>
          <p:spPr>
            <a:xfrm>
              <a:off x="1038256" y="3380567"/>
              <a:ext cx="2945865" cy="11988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景区游玩时遵守景区防火规定，不携带火种进入山林，不在野外点燃火种。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sp>
        <p:nvSpPr>
          <p:cNvPr id="10" name="矩形: 圆角 10"/>
          <p:cNvSpPr/>
          <p:nvPr/>
        </p:nvSpPr>
        <p:spPr>
          <a:xfrm>
            <a:off x="8467725" y="2338388"/>
            <a:ext cx="1973263" cy="5762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</a:rPr>
              <a:t>火灾及时求助</a:t>
            </a:r>
            <a:endParaRPr lang="zh-CN" altLang="en-US" sz="2000" strike="noStrike" noProof="1">
              <a:solidFill>
                <a:schemeClr val="bg1"/>
              </a:solidFill>
              <a:latin typeface="阿里巴巴普惠体 B" charset="-122"/>
              <a:ea typeface="阿里巴巴普惠体 B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850188" y="3001963"/>
            <a:ext cx="3208337" cy="2062162"/>
            <a:chOff x="906548" y="3057662"/>
            <a:chExt cx="3209281" cy="2062367"/>
          </a:xfrm>
        </p:grpSpPr>
        <p:sp>
          <p:nvSpPr>
            <p:cNvPr id="12" name="任意多边形: 形状 11"/>
            <p:cNvSpPr/>
            <p:nvPr/>
          </p:nvSpPr>
          <p:spPr>
            <a:xfrm>
              <a:off x="906548" y="3057662"/>
              <a:ext cx="3209281" cy="2062367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4589" name="文本框 12"/>
            <p:cNvSpPr txBox="1"/>
            <p:nvPr/>
          </p:nvSpPr>
          <p:spPr>
            <a:xfrm>
              <a:off x="1038256" y="3363634"/>
              <a:ext cx="2945865" cy="11988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262626"/>
                  </a:solidFill>
                  <a:latin typeface="阿里巴巴普惠体 B" charset="-122"/>
                  <a:ea typeface="阿里巴巴普惠体 B" charset="-122"/>
                </a:rPr>
                <a:t>发现火情及时报警或报告大人，牢记各种报警和急救电话，遇到紧急情况时及时求助。</a:t>
              </a:r>
              <a:endParaRPr lang="zh-CN" altLang="en-US" sz="1600">
                <a:solidFill>
                  <a:srgbClr val="262626"/>
                </a:solidFill>
                <a:latin typeface="阿里巴巴普惠体 B" charset="-122"/>
                <a:ea typeface="阿里巴巴普惠体 B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0" y="2767013"/>
            <a:ext cx="3405188" cy="3405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1" name="文本框 15"/>
          <p:cNvSpPr txBox="1"/>
          <p:nvPr/>
        </p:nvSpPr>
        <p:spPr>
          <a:xfrm>
            <a:off x="1244600" y="665163"/>
            <a:ext cx="3535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中秋、国庆假期安全须知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3"/>
          <p:cNvSpPr txBox="1"/>
          <p:nvPr/>
        </p:nvSpPr>
        <p:spPr>
          <a:xfrm>
            <a:off x="1270000" y="1270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">
                <a:latin typeface="思源黑体 CN Medium"/>
                <a:cs typeface="思源黑体 CN Medium" charset="0"/>
              </a:rPr>
              <a:t>根据实地调查，</a:t>
            </a:r>
            <a:r>
              <a:rPr lang="en-US" altLang="zh-CN" sz="200">
                <a:latin typeface="思源黑体 CN Medium"/>
              </a:rPr>
              <a:t>xxxx</a:t>
            </a:r>
            <a:r>
              <a:rPr lang="zh-CN" altLang="en-US" sz="200">
                <a:latin typeface="思源黑体 CN Medium"/>
                <a:cs typeface="思源黑体 CN Medium" charset="0"/>
              </a:rPr>
              <a:t>区没有水土保持工程设施和水土保持专项设施，具体损坏水土保持设施情况详见表</a:t>
            </a:r>
            <a:r>
              <a:rPr lang="en-US" altLang="zh-CN" sz="200">
                <a:latin typeface="思源黑体 CN Medium"/>
              </a:rPr>
              <a:t>7-4</a:t>
            </a:r>
            <a:r>
              <a:rPr lang="zh-CN" altLang="en-US" sz="200">
                <a:latin typeface="思源黑体 CN Medium"/>
                <a:cs typeface="思源黑体 CN Medium" charset="0"/>
              </a:rPr>
              <a:t>。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sp>
        <p:nvSpPr>
          <p:cNvPr id="26626" name="文本框 1"/>
          <p:cNvSpPr txBox="1"/>
          <p:nvPr/>
        </p:nvSpPr>
        <p:spPr>
          <a:xfrm>
            <a:off x="1270000" y="63500"/>
            <a:ext cx="5080000" cy="12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">
                <a:latin typeface="思源黑体 CN Medium"/>
              </a:rPr>
              <a:t>B</a:t>
            </a:r>
            <a:r>
              <a:rPr lang="zh-CN" altLang="en-US" sz="200">
                <a:latin typeface="思源黑体 CN Medium"/>
                <a:cs typeface="思源黑体 CN Medium" charset="0"/>
              </a:rPr>
              <a:t>起重机吊装作业时，汽车驾驶室内不得有人，重物不得超越驾驶</a:t>
            </a:r>
            <a:endParaRPr lang="zh-CN" altLang="en-US" sz="200">
              <a:latin typeface="思源黑体 CN Medium"/>
              <a:ea typeface="思源黑体 CN Medium"/>
            </a:endParaRPr>
          </a:p>
        </p:txBody>
      </p:sp>
      <p:pic>
        <p:nvPicPr>
          <p:cNvPr id="26627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1481138" y="2249488"/>
            <a:ext cx="5072062" cy="503237"/>
            <a:chOff x="1383918" y="1985510"/>
            <a:chExt cx="5072300" cy="504000"/>
          </a:xfrm>
        </p:grpSpPr>
        <p:sp>
          <p:nvSpPr>
            <p:cNvPr id="8" name="矩形: 圆角 7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auto"/>
              <a:r>
                <a:rPr lang="en-US" altLang="zh-CN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04</a:t>
              </a:r>
              <a:endParaRPr lang="en-US" altLang="zh-CN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居家篇</a:t>
              </a:r>
              <a:r>
                <a:rPr lang="en-US" altLang="zh-CN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——</a:t>
              </a:r>
              <a:r>
                <a:rPr lang="zh-CN" altLang="en-US" sz="2000" strike="noStrike" noProof="1">
                  <a:solidFill>
                    <a:schemeClr val="bg1"/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安全隐患 不可忽视</a:t>
              </a:r>
              <a:endParaRPr lang="zh-CN" altLang="en-US" sz="2000" strike="noStrike" noProof="1">
                <a:solidFill>
                  <a:schemeClr val="bg1"/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660650" y="3159125"/>
            <a:ext cx="7951788" cy="1060450"/>
            <a:chOff x="2479929" y="3145831"/>
            <a:chExt cx="7952542" cy="1060450"/>
          </a:xfrm>
        </p:grpSpPr>
        <p:sp>
          <p:nvSpPr>
            <p:cNvPr id="12" name="矩形: 圆角 11"/>
            <p:cNvSpPr/>
            <p:nvPr/>
          </p:nvSpPr>
          <p:spPr>
            <a:xfrm>
              <a:off x="2479929" y="3264267"/>
              <a:ext cx="2050507" cy="46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远离阳台窗台</a:t>
              </a:r>
              <a:endParaRPr lang="zh-CN" altLang="en-US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26634" name="文本框 12"/>
            <p:cNvSpPr txBox="1"/>
            <p:nvPr/>
          </p:nvSpPr>
          <p:spPr>
            <a:xfrm>
              <a:off x="4669269" y="3145831"/>
              <a:ext cx="5763202" cy="1060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阿里巴巴普惠体 B" charset="-122"/>
                  <a:ea typeface="阿里巴巴普惠体 B" charset="-122"/>
                </a:rPr>
                <a:t>不要在飘窗或阳台玩耍，不要在窗台下和阳台上堆放可以攀爬的物品，叮嘱孩子不要把头和身体伸到窗户外或是栏杆外。严禁高空抛物，危害公共安全。</a:t>
              </a:r>
              <a:endParaRPr lang="zh-CN" altLang="en-US" sz="1400">
                <a:latin typeface="阿里巴巴普惠体 B" charset="-122"/>
                <a:ea typeface="阿里巴巴普惠体 B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60650" y="4821238"/>
            <a:ext cx="7951788" cy="736600"/>
            <a:chOff x="2479929" y="3145831"/>
            <a:chExt cx="7952542" cy="737235"/>
          </a:xfrm>
        </p:grpSpPr>
        <p:sp>
          <p:nvSpPr>
            <p:cNvPr id="15" name="矩形: 圆角 14"/>
            <p:cNvSpPr/>
            <p:nvPr/>
          </p:nvSpPr>
          <p:spPr>
            <a:xfrm>
              <a:off x="2479929" y="3264267"/>
              <a:ext cx="2050507" cy="46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auto"/>
              <a:r>
                <a:rPr lang="zh-CN" altLang="en-US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charset="-122"/>
                  <a:ea typeface="阿里巴巴普惠体 B" charset="-122"/>
                  <a:sym typeface="思源黑体 CN Regular" pitchFamily="34" charset="-122"/>
                </a:rPr>
                <a:t>当心用电安全</a:t>
              </a:r>
              <a:endParaRPr lang="zh-CN" altLang="en-US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charset="-122"/>
                <a:ea typeface="阿里巴巴普惠体 B" charset="-122"/>
                <a:sym typeface="思源黑体 CN Regular" pitchFamily="34" charset="-122"/>
              </a:endParaRPr>
            </a:p>
          </p:txBody>
        </p:sp>
        <p:sp>
          <p:nvSpPr>
            <p:cNvPr id="26637" name="文本框 15"/>
            <p:cNvSpPr txBox="1"/>
            <p:nvPr/>
          </p:nvSpPr>
          <p:spPr>
            <a:xfrm>
              <a:off x="4669269" y="3145831"/>
              <a:ext cx="5763202" cy="7372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阿里巴巴普惠体 B" charset="-122"/>
                  <a:ea typeface="阿里巴巴普惠体 B" charset="-122"/>
                </a:rPr>
                <a:t>不要触碰带电的物体，包括电线、插座等，不要用潮湿的手去触摸电器、电源等，不要用湿布擦拭电器。电器使用完毕后及时关闭电源。</a:t>
              </a:r>
              <a:endParaRPr lang="zh-CN" altLang="en-US" sz="1400">
                <a:latin typeface="阿里巴巴普惠体 B" charset="-122"/>
                <a:ea typeface="阿里巴巴普惠体 B" charset="-122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2660650" y="4437063"/>
            <a:ext cx="7951788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文本框 17"/>
          <p:cNvSpPr txBox="1"/>
          <p:nvPr/>
        </p:nvSpPr>
        <p:spPr>
          <a:xfrm>
            <a:off x="1244600" y="665163"/>
            <a:ext cx="3535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262626"/>
                </a:solidFill>
                <a:latin typeface="阿里巴巴普惠体 B" charset="-122"/>
                <a:ea typeface="阿里巴巴普惠体 B" charset="-122"/>
              </a:rPr>
              <a:t>中秋、国庆假期安全须知</a:t>
            </a:r>
            <a:endParaRPr lang="zh-CN" altLang="en-US" sz="2400">
              <a:solidFill>
                <a:srgbClr val="262626"/>
              </a:solidFill>
              <a:latin typeface="阿里巴巴普惠体 B" charset="-122"/>
              <a:ea typeface="阿里巴巴普惠体 B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GZhOTU0MDVjZGM5NmQ1YjI3MzBiYjM0NWFiMjU2Y2MifQ=="/>
</p:tagLst>
</file>

<file path=ppt/theme/theme1.xml><?xml version="1.0" encoding="utf-8"?>
<a:theme xmlns:a="http://schemas.openxmlformats.org/drawingml/2006/main" name="Office 主题">
  <a:themeElements>
    <a:clrScheme name="自定义 10">
      <a:dk1>
        <a:srgbClr val="000000"/>
      </a:dk1>
      <a:lt1>
        <a:srgbClr val="FFFFFF"/>
      </a:lt1>
      <a:dk2>
        <a:srgbClr val="262626"/>
      </a:dk2>
      <a:lt2>
        <a:srgbClr val="262626"/>
      </a:lt2>
      <a:accent1>
        <a:srgbClr val="D70000"/>
      </a:accent1>
      <a:accent2>
        <a:srgbClr val="FF7F7F"/>
      </a:accent2>
      <a:accent3>
        <a:srgbClr val="D70000"/>
      </a:accent3>
      <a:accent4>
        <a:srgbClr val="FF7F7F"/>
      </a:accent4>
      <a:accent5>
        <a:srgbClr val="D70000"/>
      </a:accent5>
      <a:accent6>
        <a:srgbClr val="FF7F7F"/>
      </a:accent6>
      <a:hlink>
        <a:srgbClr val="C1111B"/>
      </a:hlink>
      <a:folHlink>
        <a:srgbClr val="C1111B"/>
      </a:folHlink>
    </a:clrScheme>
    <a:fontScheme name="自定义 1">
      <a:majorFont>
        <a:latin typeface="思源黑体 CN Medium"/>
        <a:ea typeface="思源黑体 CN Bold"/>
        <a:cs typeface="Arial"/>
      </a:majorFont>
      <a:minorFont>
        <a:latin typeface="思源黑体 CN Medium"/>
        <a:ea typeface="思源黑体 CN Medium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3700</Words>
  <Application>WPS 演示</Application>
  <PresentationFormat/>
  <Paragraphs>337</Paragraphs>
  <Slides>20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思源黑体 CN Medium</vt:lpstr>
      <vt:lpstr>黑体</vt:lpstr>
      <vt:lpstr>思源黑体 CN Medium</vt:lpstr>
      <vt:lpstr>思源黑体 CN Bold</vt:lpstr>
      <vt:lpstr>思源黑体 CN Bold</vt:lpstr>
      <vt:lpstr>阿里巴巴普惠体 B</vt:lpstr>
      <vt:lpstr>有爱魔兽圆体 CN Medium</vt:lpstr>
      <vt:lpstr>Calibri</vt:lpstr>
      <vt:lpstr>微软雅黑</vt:lpstr>
      <vt:lpstr>思源黑体 CN Regular</vt:lpstr>
      <vt:lpstr>思源黑体 CN Normal</vt:lpstr>
      <vt:lpstr>思源黑体 CN Medium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老孙常用微信号</cp:lastModifiedBy>
  <cp:revision>3</cp:revision>
  <cp:lastPrinted>2023-09-25T08:16:00Z</cp:lastPrinted>
  <dcterms:created xsi:type="dcterms:W3CDTF">2023-09-25T08:16:00Z</dcterms:created>
  <dcterms:modified xsi:type="dcterms:W3CDTF">2023-09-26T06:23:34Z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6AC7A93769C54817B8366DA8CD985DFC_12</vt:lpwstr>
  </property>
  <property fmtid="{D5CDD505-2E9C-101B-9397-08002B2CF9AE}" pid="7" name="KSOProductBuildVer">
    <vt:lpwstr>2052-12.1.0.15374</vt:lpwstr>
  </property>
</Properties>
</file>